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7" r:id="rId2"/>
  </p:sld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6" autoAdjust="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8/1/2012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9AD2F8"/>
            </a:gs>
            <a:gs pos="100000">
              <a:srgbClr val="9AD2F8">
                <a:gamma/>
                <a:tint val="23922"/>
                <a:invGamma/>
              </a:srgbClr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中国教育出版网标志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9538" y="120650"/>
            <a:ext cx="2030412" cy="798513"/>
          </a:xfrm>
          <a:prstGeom prst="rect">
            <a:avLst/>
          </a:prstGeom>
          <a:noFill/>
        </p:spPr>
      </p:pic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6284913" y="6232525"/>
            <a:ext cx="255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7D7DFF"/>
                </a:solidFill>
                <a:latin typeface="Arial Black" pitchFamily="34" charset="0"/>
              </a:rPr>
              <a:t>www.zzstep.com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79" r:id="rId3"/>
    <p:sldLayoutId id="2147483682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8/1/2012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zh-CN" altLang="en-US" b="1" dirty="0" smtClean="0"/>
              <a:t>广东</a:t>
            </a:r>
            <a:r>
              <a:rPr lang="en-US" b="1" dirty="0" smtClean="0"/>
              <a:t>)</a:t>
            </a:r>
          </a:p>
          <a:p>
            <a:r>
              <a:rPr lang="en-US" dirty="0" smtClean="0"/>
              <a:t>9.</a:t>
            </a:r>
            <a:r>
              <a:rPr lang="zh-CN" altLang="en-US" dirty="0" smtClean="0"/>
              <a:t>每个人一生中都有自己最重要的选择，康有为选择了变法，孙中山选择了革命，张謇选择了实业。三人的选择都是为了</a:t>
            </a:r>
          </a:p>
          <a:p>
            <a:r>
              <a:rPr lang="en-US" dirty="0" smtClean="0"/>
              <a:t>A.</a:t>
            </a:r>
            <a:r>
              <a:rPr lang="zh-CN" altLang="en-US" dirty="0" smtClean="0"/>
              <a:t>挽救中华民族</a:t>
            </a:r>
            <a:r>
              <a:rPr lang="en-US" dirty="0" smtClean="0"/>
              <a:t>                   B. </a:t>
            </a:r>
            <a:r>
              <a:rPr lang="zh-CN" altLang="en-US" dirty="0" smtClean="0"/>
              <a:t>实行君主立宪制</a:t>
            </a:r>
            <a:r>
              <a:rPr lang="en-US" dirty="0" smtClean="0"/>
              <a:t>     </a:t>
            </a:r>
            <a:endParaRPr lang="zh-CN" altLang="en-US" dirty="0" smtClean="0"/>
          </a:p>
          <a:p>
            <a:r>
              <a:rPr lang="en-US" dirty="0" smtClean="0"/>
              <a:t>C.</a:t>
            </a:r>
            <a:r>
              <a:rPr lang="zh-CN" altLang="en-US" dirty="0" smtClean="0"/>
              <a:t>推翻清朝政府 </a:t>
            </a:r>
            <a:r>
              <a:rPr lang="en-US" dirty="0" smtClean="0"/>
              <a:t>                  D.</a:t>
            </a:r>
            <a:r>
              <a:rPr lang="zh-CN" altLang="en-US" dirty="0" smtClean="0"/>
              <a:t>建立民主共和国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历史八</a:t>
            </a:r>
            <a:r>
              <a:rPr lang="zh-CN" altLang="en-US" smtClean="0"/>
              <a:t>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答案：</a:t>
            </a:r>
            <a:r>
              <a:rPr lang="en-US" altLang="zh-CN" dirty="0" smtClean="0">
                <a:solidFill>
                  <a:srgbClr val="FF0000"/>
                </a:solidFill>
              </a:rPr>
              <a:t>A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解析：本题难度适中，考查中国人民救亡图存，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zh-CN" altLang="en-US" dirty="0" smtClean="0">
                <a:solidFill>
                  <a:srgbClr val="FF0000"/>
                </a:solidFill>
              </a:rPr>
              <a:t>是康有为的，</a:t>
            </a:r>
            <a:r>
              <a:rPr lang="en-US" dirty="0" smtClean="0">
                <a:solidFill>
                  <a:srgbClr val="FF0000"/>
                </a:solidFill>
              </a:rPr>
              <a:t>D</a:t>
            </a:r>
            <a:r>
              <a:rPr lang="zh-CN" altLang="en-US" dirty="0" smtClean="0">
                <a:solidFill>
                  <a:srgbClr val="FF0000"/>
                </a:solidFill>
              </a:rPr>
              <a:t>是孙中山的，张謇主要体现在经济方面，但是他们的共性是救国，所以答案先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历史八</a:t>
            </a:r>
            <a:r>
              <a:rPr lang="zh-CN" altLang="en-US" smtClean="0"/>
              <a:t>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zh-CN" altLang="en-US" b="1" dirty="0" smtClean="0"/>
              <a:t>广东</a:t>
            </a:r>
            <a:r>
              <a:rPr lang="en-US" b="1" dirty="0" smtClean="0"/>
              <a:t>)</a:t>
            </a:r>
          </a:p>
          <a:p>
            <a:r>
              <a:rPr lang="en-US" dirty="0" smtClean="0"/>
              <a:t>10.</a:t>
            </a:r>
            <a:r>
              <a:rPr lang="zh-CN" altLang="en-US" dirty="0" smtClean="0"/>
              <a:t>奕訢在一个奏折中提到：要抵抗外国侵略，“探源之策，在于自强”。洋务派在“自强”的口号下创办的军事工业有</a:t>
            </a:r>
          </a:p>
          <a:p>
            <a:r>
              <a:rPr lang="zh-CN" altLang="en-US" dirty="0" smtClean="0"/>
              <a:t>①轮船招商局</a:t>
            </a:r>
            <a:r>
              <a:rPr lang="en-US" dirty="0" smtClean="0"/>
              <a:t>     </a:t>
            </a:r>
            <a:r>
              <a:rPr lang="zh-CN" altLang="en-US" dirty="0" smtClean="0"/>
              <a:t>②湖北织布局</a:t>
            </a:r>
            <a:r>
              <a:rPr lang="en-US" dirty="0" smtClean="0"/>
              <a:t>   </a:t>
            </a:r>
            <a:r>
              <a:rPr lang="zh-CN" altLang="en-US" dirty="0" smtClean="0"/>
              <a:t>③江南制造总局</a:t>
            </a:r>
            <a:r>
              <a:rPr lang="en-US" dirty="0" smtClean="0"/>
              <a:t>    </a:t>
            </a:r>
            <a:r>
              <a:rPr lang="zh-CN" altLang="en-US" dirty="0" smtClean="0"/>
              <a:t>④福州船政局</a:t>
            </a:r>
          </a:p>
          <a:p>
            <a:r>
              <a:rPr lang="en-US" dirty="0" smtClean="0"/>
              <a:t>A.</a:t>
            </a:r>
            <a:r>
              <a:rPr lang="zh-CN" altLang="en-US" dirty="0" smtClean="0"/>
              <a:t>①②</a:t>
            </a:r>
            <a:r>
              <a:rPr lang="en-US" dirty="0" smtClean="0"/>
              <a:t>        B.</a:t>
            </a:r>
            <a:r>
              <a:rPr lang="zh-CN" altLang="en-US" dirty="0" smtClean="0"/>
              <a:t>①③</a:t>
            </a:r>
            <a:r>
              <a:rPr lang="en-US" dirty="0" smtClean="0"/>
              <a:t>       C.</a:t>
            </a:r>
            <a:r>
              <a:rPr lang="zh-CN" altLang="en-US" dirty="0" smtClean="0"/>
              <a:t>③④</a:t>
            </a:r>
            <a:r>
              <a:rPr lang="en-US" dirty="0" smtClean="0"/>
              <a:t>          D.</a:t>
            </a:r>
            <a:r>
              <a:rPr lang="zh-CN" altLang="en-US" dirty="0" smtClean="0"/>
              <a:t>②④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历史八</a:t>
            </a:r>
            <a:r>
              <a:rPr lang="zh-CN" altLang="en-US" smtClean="0"/>
              <a:t>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答案：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解析：本题难度适中，考查洋务运动，洋务运动有军事工业，和民用工业，轮船招商局和湖北织布局是属于民用工业，所以答案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历史八</a:t>
            </a:r>
            <a:r>
              <a:rPr lang="zh-CN" altLang="en-US" smtClean="0"/>
              <a:t>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zh-CN" altLang="en-US" b="1" dirty="0" smtClean="0"/>
              <a:t>年佛山）</a:t>
            </a:r>
            <a:endParaRPr lang="en-US" altLang="zh-CN" b="1" dirty="0" smtClean="0"/>
          </a:p>
          <a:p>
            <a:r>
              <a:rPr lang="en-US" dirty="0" smtClean="0"/>
              <a:t>17.</a:t>
            </a:r>
            <a:r>
              <a:rPr lang="zh-CN" altLang="en-US" dirty="0" smtClean="0"/>
              <a:t>阅读下列材料，结合所学知识回答问题。</a:t>
            </a:r>
          </a:p>
          <a:p>
            <a:r>
              <a:rPr lang="zh-CN" altLang="en-US" b="1" dirty="0" smtClean="0"/>
              <a:t>材料一</a:t>
            </a:r>
            <a:r>
              <a:rPr lang="zh-CN" altLang="en-US" dirty="0" smtClean="0"/>
              <a:t>  上海轮船招商局（图略）</a:t>
            </a:r>
          </a:p>
          <a:p>
            <a:r>
              <a:rPr lang="en-US" dirty="0" smtClean="0"/>
              <a:t>1872</a:t>
            </a:r>
            <a:r>
              <a:rPr lang="zh-CN" altLang="en-US" dirty="0" smtClean="0"/>
              <a:t>年，轮船招商局成立于上海。轮船由最初的</a:t>
            </a:r>
            <a:r>
              <a:rPr lang="en-US" dirty="0" smtClean="0"/>
              <a:t>3</a:t>
            </a:r>
            <a:r>
              <a:rPr lang="zh-CN" altLang="en-US" dirty="0" smtClean="0"/>
              <a:t>艘增至</a:t>
            </a:r>
            <a:r>
              <a:rPr lang="en-US" dirty="0" smtClean="0"/>
              <a:t>1877</a:t>
            </a:r>
            <a:r>
              <a:rPr lang="zh-CN" altLang="en-US" dirty="0" smtClean="0"/>
              <a:t>年的</a:t>
            </a:r>
            <a:r>
              <a:rPr lang="en-US" dirty="0" smtClean="0"/>
              <a:t>30</a:t>
            </a:r>
            <a:r>
              <a:rPr lang="zh-CN" altLang="en-US" dirty="0" smtClean="0"/>
              <a:t>多艘，在各个口岸设有分局</a:t>
            </a:r>
            <a:r>
              <a:rPr lang="en-US" dirty="0" smtClean="0"/>
              <a:t>27</a:t>
            </a:r>
            <a:r>
              <a:rPr lang="zh-CN" altLang="en-US" dirty="0" smtClean="0"/>
              <a:t>处。从</a:t>
            </a:r>
            <a:r>
              <a:rPr lang="en-US" dirty="0" smtClean="0"/>
              <a:t>1873</a:t>
            </a:r>
            <a:r>
              <a:rPr lang="zh-CN" altLang="en-US" dirty="0" smtClean="0"/>
              <a:t>年（同治十二年）到</a:t>
            </a:r>
            <a:r>
              <a:rPr lang="en-US" dirty="0" smtClean="0"/>
              <a:t>1877</a:t>
            </a:r>
            <a:r>
              <a:rPr lang="zh-CN" altLang="en-US" dirty="0" smtClean="0"/>
              <a:t>年（光绪三年），总盈利</a:t>
            </a:r>
            <a:r>
              <a:rPr lang="en-US" dirty="0" smtClean="0"/>
              <a:t>1221000</a:t>
            </a:r>
            <a:r>
              <a:rPr lang="zh-CN" altLang="en-US" dirty="0" smtClean="0"/>
              <a:t>两白银。</a:t>
            </a:r>
          </a:p>
          <a:p>
            <a:r>
              <a:rPr lang="zh-CN" altLang="en-US" b="1" dirty="0" smtClean="0"/>
              <a:t>材料二</a:t>
            </a:r>
            <a:r>
              <a:rPr lang="en-US" dirty="0" smtClean="0"/>
              <a:t>    </a:t>
            </a:r>
            <a:r>
              <a:rPr lang="zh-CN" altLang="en-US" dirty="0" smtClean="0"/>
              <a:t>他们的对策是所谓的“自强”运动。这一词语词语本身出自儒家经典著作，在</a:t>
            </a:r>
            <a:r>
              <a:rPr lang="en-US" dirty="0" smtClean="0"/>
              <a:t>19</a:t>
            </a:r>
            <a:r>
              <a:rPr lang="zh-CN" altLang="en-US" dirty="0" smtClean="0"/>
              <a:t>世纪</a:t>
            </a:r>
            <a:r>
              <a:rPr lang="en-US" dirty="0" smtClean="0"/>
              <a:t>60</a:t>
            </a:r>
            <a:r>
              <a:rPr lang="zh-CN" altLang="en-US" dirty="0" smtClean="0"/>
              <a:t>年代，用来指通过移植西方的机械制造来保护中国的文明。</a:t>
            </a:r>
          </a:p>
          <a:p>
            <a:r>
              <a:rPr lang="en-US" dirty="0" smtClean="0"/>
              <a:t>                   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（美）斯塔夫里阿诺斯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全球通史</a:t>
            </a:r>
            <a:r>
              <a:rPr lang="en-US" altLang="zh-CN" dirty="0" smtClean="0"/>
              <a:t>》</a:t>
            </a:r>
          </a:p>
          <a:p>
            <a:r>
              <a:rPr lang="zh-CN" altLang="en-US" b="1" dirty="0" smtClean="0"/>
              <a:t>材料三</a:t>
            </a:r>
            <a:r>
              <a:rPr lang="en-US" dirty="0" smtClean="0"/>
              <a:t>  </a:t>
            </a:r>
            <a:r>
              <a:rPr lang="zh-CN" altLang="en-US" dirty="0" smtClean="0"/>
              <a:t>到甲午战争之前，企业总数已达</a:t>
            </a:r>
            <a:r>
              <a:rPr lang="en-US" dirty="0" smtClean="0"/>
              <a:t>60</a:t>
            </a:r>
            <a:r>
              <a:rPr lang="zh-CN" altLang="en-US" dirty="0" smtClean="0"/>
              <a:t>多个。这些企业，多有拒洋动机，少数还能办出成绩，在不知不觉中把封建主义的坚冰钻开了些微裂缝。</a:t>
            </a:r>
          </a:p>
          <a:p>
            <a:r>
              <a:rPr lang="en-US" dirty="0" smtClean="0"/>
              <a:t>                 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陈旭麓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近代中国社会的新陈代谢</a:t>
            </a:r>
            <a:r>
              <a:rPr lang="en-US" altLang="zh-CN" dirty="0" smtClean="0"/>
              <a:t>》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历史八</a:t>
            </a:r>
            <a:r>
              <a:rPr lang="zh-CN" altLang="en-US" smtClean="0"/>
              <a:t>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（</a:t>
            </a:r>
            <a:r>
              <a:rPr lang="en-US" dirty="0" smtClean="0"/>
              <a:t>1</a:t>
            </a:r>
            <a:r>
              <a:rPr lang="zh-CN" altLang="en-US" dirty="0" smtClean="0"/>
              <a:t>）上海轮船招商局是谁创办的？（</a:t>
            </a:r>
            <a:r>
              <a:rPr lang="en-US" dirty="0" smtClean="0"/>
              <a:t>2</a:t>
            </a:r>
            <a:r>
              <a:rPr lang="zh-CN" altLang="en-US" dirty="0" smtClean="0"/>
              <a:t>分）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李鸿章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评卷说明：错别字不给分，多写不给分</a:t>
            </a:r>
          </a:p>
          <a:p>
            <a:r>
              <a:rPr lang="en-US" dirty="0" smtClean="0"/>
              <a:t> </a:t>
            </a:r>
            <a:endParaRPr lang="zh-CN" altLang="en-US" dirty="0" smtClean="0"/>
          </a:p>
          <a:p>
            <a:r>
              <a:rPr lang="zh-CN" altLang="en-US" dirty="0" smtClean="0"/>
              <a:t>（</a:t>
            </a:r>
            <a:r>
              <a:rPr lang="en-US" dirty="0" smtClean="0"/>
              <a:t>2</a:t>
            </a:r>
            <a:r>
              <a:rPr lang="zh-CN" altLang="en-US" dirty="0" smtClean="0"/>
              <a:t>）概括指出“自强”运动的主要内容（</a:t>
            </a:r>
            <a:r>
              <a:rPr lang="en-US" dirty="0" smtClean="0"/>
              <a:t>4</a:t>
            </a:r>
            <a:r>
              <a:rPr lang="zh-CN" altLang="en-US" dirty="0" smtClean="0"/>
              <a:t>分）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答：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</a:rPr>
              <a:t>、创办军事工业</a:t>
            </a:r>
            <a:r>
              <a:rPr lang="en-US" b="1" dirty="0" smtClean="0">
                <a:solidFill>
                  <a:srgbClr val="FF0000"/>
                </a:solidFill>
              </a:rPr>
              <a:t>          B</a:t>
            </a:r>
            <a:r>
              <a:rPr lang="zh-CN" altLang="en-US" b="1" dirty="0" smtClean="0">
                <a:solidFill>
                  <a:srgbClr val="FF0000"/>
                </a:solidFill>
              </a:rPr>
              <a:t>、建立新式陆、海军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C</a:t>
            </a:r>
            <a:r>
              <a:rPr lang="zh-CN" altLang="en-US" b="1" dirty="0" smtClean="0">
                <a:solidFill>
                  <a:srgbClr val="FF0000"/>
                </a:solidFill>
              </a:rPr>
              <a:t>、创办民用工业</a:t>
            </a:r>
            <a:r>
              <a:rPr lang="en-US" b="1" dirty="0" smtClean="0">
                <a:solidFill>
                  <a:srgbClr val="FF0000"/>
                </a:solidFill>
              </a:rPr>
              <a:t>          D</a:t>
            </a:r>
            <a:r>
              <a:rPr lang="zh-CN" altLang="en-US" b="1" dirty="0" smtClean="0">
                <a:solidFill>
                  <a:srgbClr val="FF0000"/>
                </a:solidFill>
              </a:rPr>
              <a:t>、开办学堂、派遣留学生。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评卷说明：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、每一要点内容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分。其中第二点大“创建海军”，第四点答“创办近代新式学校”同等给分。最高不超过</a:t>
            </a:r>
            <a:r>
              <a:rPr lang="en-US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</a:rPr>
              <a:t>分。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、只写出具体企业、新式学堂或者海军分支可酌情给分。答出不同类别正确的具体名称，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个以下给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分，</a:t>
            </a:r>
            <a:r>
              <a:rPr lang="en-US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个以上给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分，最高不超过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分。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历史八</a:t>
            </a:r>
            <a:r>
              <a:rPr lang="zh-CN" altLang="en-US" smtClean="0"/>
              <a:t>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dirty="0" smtClean="0"/>
              <a:t>（</a:t>
            </a:r>
            <a:r>
              <a:rPr lang="en-US" dirty="0" smtClean="0"/>
              <a:t>3</a:t>
            </a:r>
            <a:r>
              <a:rPr lang="zh-CN" altLang="en-US" dirty="0" smtClean="0"/>
              <a:t>）根据材料，分析中国“封建主义”出现“些微裂缝”的原因。（</a:t>
            </a:r>
            <a:r>
              <a:rPr lang="en-US" dirty="0" smtClean="0"/>
              <a:t>6</a:t>
            </a:r>
            <a:r>
              <a:rPr lang="zh-CN" altLang="en-US" dirty="0" smtClean="0"/>
              <a:t>分）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答：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</a:rPr>
              <a:t>、产生了中国的一批近代化企业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B</a:t>
            </a:r>
            <a:r>
              <a:rPr lang="zh-CN" altLang="en-US" b="1" dirty="0" smtClean="0">
                <a:solidFill>
                  <a:srgbClr val="FF0000"/>
                </a:solidFill>
              </a:rPr>
              <a:t>、出现近代化机器生产、资本主义性质的生产方式；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C</a:t>
            </a:r>
            <a:r>
              <a:rPr lang="zh-CN" altLang="en-US" b="1" dirty="0" smtClean="0">
                <a:solidFill>
                  <a:srgbClr val="FF0000"/>
                </a:solidFill>
              </a:rPr>
              <a:t>、冲击了中国自给自足的自然经济。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评卷说明：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、每一要点内容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分。最高不超过</a:t>
            </a:r>
            <a:r>
              <a:rPr lang="en-US" dirty="0" smtClean="0">
                <a:solidFill>
                  <a:srgbClr val="FF0000"/>
                </a:solidFill>
              </a:rPr>
              <a:t>6</a:t>
            </a:r>
            <a:r>
              <a:rPr lang="zh-CN" altLang="en-US" dirty="0" smtClean="0">
                <a:solidFill>
                  <a:srgbClr val="FF0000"/>
                </a:solidFill>
              </a:rPr>
              <a:t>分。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zh-CN" altLang="en-US" dirty="0" smtClean="0">
                <a:solidFill>
                  <a:srgbClr val="FF0000"/>
                </a:solidFill>
              </a:rPr>
              <a:t>、产生了中国的一批近代企业，出现近代化机器生产，开启了中国近代化历程（任一点给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分，最高不超过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分）；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zh-CN" altLang="en-US" dirty="0" smtClean="0">
                <a:solidFill>
                  <a:srgbClr val="FF0000"/>
                </a:solidFill>
              </a:rPr>
              <a:t>、产生了资本主义性质的生产方式，促进了资本主义的产生和发展（任一点给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分，最高不超过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zh-CN" altLang="en-US" dirty="0" smtClean="0">
                <a:solidFill>
                  <a:srgbClr val="FF0000"/>
                </a:solidFill>
              </a:rPr>
              <a:t>、冲击了中国自给自足的自然经济。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、文字表达不要求完全一致，意思相近可酌情给分。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历史八</a:t>
            </a:r>
            <a:r>
              <a:rPr lang="zh-CN" altLang="en-US" smtClean="0"/>
              <a:t>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（</a:t>
            </a:r>
            <a:r>
              <a:rPr lang="en-US" b="1" dirty="0" smtClean="0"/>
              <a:t>2012</a:t>
            </a:r>
            <a:r>
              <a:rPr lang="zh-CN" altLang="en-US" b="1" dirty="0" smtClean="0"/>
              <a:t>湖北荆门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en-US" dirty="0" smtClean="0"/>
              <a:t>44.</a:t>
            </a:r>
            <a:r>
              <a:rPr lang="zh-CN" altLang="en-US" dirty="0" smtClean="0"/>
              <a:t>（</a:t>
            </a:r>
            <a:r>
              <a:rPr lang="en-US" dirty="0" smtClean="0"/>
              <a:t>8</a:t>
            </a:r>
            <a:r>
              <a:rPr lang="zh-CN" altLang="en-US" dirty="0" smtClean="0"/>
              <a:t>分）</a:t>
            </a:r>
            <a:r>
              <a:rPr lang="en-US" dirty="0" smtClean="0"/>
              <a:t>1912</a:t>
            </a:r>
            <a:r>
              <a:rPr lang="zh-CN" altLang="en-US" dirty="0" smtClean="0"/>
              <a:t>年</a:t>
            </a:r>
            <a:r>
              <a:rPr lang="en-US" dirty="0" smtClean="0"/>
              <a:t>2</a:t>
            </a:r>
            <a:r>
              <a:rPr lang="zh-CN" altLang="en-US" dirty="0" smtClean="0"/>
              <a:t>月，成立不久的南京临时政府正式公布了由沈恩孚作词、沈彭年作曲的中华民国国歌。国歌写到：</a:t>
            </a:r>
            <a:r>
              <a:rPr lang="en-US" dirty="0" smtClean="0"/>
              <a:t>“</a:t>
            </a:r>
            <a:r>
              <a:rPr lang="zh-CN" altLang="en-US" dirty="0" smtClean="0"/>
              <a:t>亚东开发中华早，揖美追欧，旧邦新造。飘扬五色旗，民国荣光，锦绣河山普照。我同胞，鼓舞世界，世界和平永保。</a:t>
            </a:r>
            <a:r>
              <a:rPr lang="en-US" dirty="0" smtClean="0"/>
              <a:t>”</a:t>
            </a:r>
            <a:endParaRPr lang="zh-CN" altLang="en-US" dirty="0" smtClean="0"/>
          </a:p>
          <a:p>
            <a:r>
              <a:rPr lang="zh-CN" altLang="en-US" dirty="0" smtClean="0"/>
              <a:t>回答：（</a:t>
            </a:r>
            <a:r>
              <a:rPr lang="en-US" dirty="0" smtClean="0"/>
              <a:t>1</a:t>
            </a:r>
            <a:r>
              <a:rPr lang="zh-CN" altLang="en-US" dirty="0" smtClean="0"/>
              <a:t>）中华民国国歌颂扬了什么时代精神？（</a:t>
            </a:r>
            <a:r>
              <a:rPr lang="en-US" dirty="0" smtClean="0"/>
              <a:t>2</a:t>
            </a:r>
            <a:r>
              <a:rPr lang="zh-CN" altLang="en-US" smtClean="0"/>
              <a:t>分</a:t>
            </a:r>
            <a:r>
              <a:rPr lang="zh-CN" altLang="en-US" smtClean="0"/>
              <a:t>）</a:t>
            </a:r>
            <a:endParaRPr lang="zh-CN" altLang="en-US" dirty="0" smtClean="0"/>
          </a:p>
          <a:p>
            <a:r>
              <a:rPr lang="zh-CN" altLang="en-US" dirty="0" smtClean="0"/>
              <a:t>（</a:t>
            </a:r>
            <a:r>
              <a:rPr lang="en-US" dirty="0" smtClean="0"/>
              <a:t>2</a:t>
            </a:r>
            <a:r>
              <a:rPr lang="zh-CN" altLang="en-US" dirty="0" smtClean="0"/>
              <a:t>）这些时代精神在辛亥革命后社会习俗的变化上有何表现。（</a:t>
            </a:r>
            <a:r>
              <a:rPr lang="en-US" dirty="0" smtClean="0"/>
              <a:t>3</a:t>
            </a:r>
            <a:r>
              <a:rPr lang="zh-CN" altLang="en-US" dirty="0" smtClean="0"/>
              <a:t>分）</a:t>
            </a:r>
          </a:p>
          <a:p>
            <a:r>
              <a:rPr lang="zh-CN" altLang="en-US" dirty="0" smtClean="0"/>
              <a:t>（</a:t>
            </a:r>
            <a:r>
              <a:rPr lang="en-US" dirty="0" smtClean="0"/>
              <a:t>3</a:t>
            </a:r>
            <a:r>
              <a:rPr lang="zh-CN" altLang="en-US" dirty="0" smtClean="0"/>
              <a:t>）辛亥革命是二十世纪中国的第一次历史性巨变，请你谈谈对此次</a:t>
            </a:r>
            <a:r>
              <a:rPr lang="en-US" dirty="0" smtClean="0"/>
              <a:t>“</a:t>
            </a:r>
            <a:r>
              <a:rPr lang="zh-CN" altLang="en-US" dirty="0" smtClean="0"/>
              <a:t>巨变</a:t>
            </a:r>
            <a:r>
              <a:rPr lang="en-US" dirty="0" smtClean="0"/>
              <a:t>”</a:t>
            </a:r>
            <a:r>
              <a:rPr lang="zh-CN" altLang="en-US" dirty="0" smtClean="0"/>
              <a:t>的理解。（</a:t>
            </a:r>
            <a:r>
              <a:rPr lang="en-US" dirty="0" smtClean="0"/>
              <a:t>3</a:t>
            </a:r>
            <a:r>
              <a:rPr lang="zh-CN" altLang="en-US" dirty="0" smtClean="0"/>
              <a:t>分）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历史八</a:t>
            </a:r>
            <a:r>
              <a:rPr lang="zh-CN" altLang="en-US" smtClean="0"/>
              <a:t>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5"/>
            <a:ext cx="8534182" cy="429882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答：（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）学习西方；建立资产阶级民主政治；追求民族平等；追求世界和平。（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）服饰的变化；称谓的变化；强令男子剪掉辫子；停止女子缠足；提倡自由婚姻等。（</a:t>
            </a:r>
            <a:r>
              <a:rPr lang="en-US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）辛亥革命推翻了清朝的统治，结束了我国两千多年的封建帝制，建立了资产阶级共和国，使民主共和的观念深入人心。（</a:t>
            </a:r>
            <a:r>
              <a:rPr lang="en-US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历史八</a:t>
            </a:r>
            <a:r>
              <a:rPr lang="zh-CN" altLang="en-US" smtClean="0"/>
              <a:t>上第二单元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中教网4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中教网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中教网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871</Words>
  <Application>Microsoft Office PowerPoint</Application>
  <PresentationFormat>全屏显示(4:3)</PresentationFormat>
  <Paragraphs>63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中教网4</vt:lpstr>
      <vt:lpstr>聚合</vt:lpstr>
      <vt:lpstr>历史八上第二单元</vt:lpstr>
      <vt:lpstr>历史八上第二单元</vt:lpstr>
      <vt:lpstr>历史八上第二单元</vt:lpstr>
      <vt:lpstr>历史八上第二单元</vt:lpstr>
      <vt:lpstr>历史八上第二单元</vt:lpstr>
      <vt:lpstr>历史八上第二单元</vt:lpstr>
      <vt:lpstr>历史八上第二单元</vt:lpstr>
      <vt:lpstr>历史八上第二单元</vt:lpstr>
      <vt:lpstr>历史八上第二单元</vt:lpstr>
    </vt:vector>
  </TitlesOfParts>
  <Manager>www.xkb1.com</Manager>
  <Company>www.xkb1.com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subject>www.xkb1.com</dc:subject>
  <dc:creator>www.xkb1.com</dc:creator>
  <cp:keywords>www.xkb1.com</cp:keywords>
  <dc:description>www.xkb1.com</dc:description>
  <cp:lastModifiedBy>微软用户</cp:lastModifiedBy>
  <cp:revision>52</cp:revision>
  <dcterms:modified xsi:type="dcterms:W3CDTF">2012-08-01T02:39:09Z</dcterms:modified>
  <cp:category>www.xkb1.com</cp:category>
</cp:coreProperties>
</file>