
<file path=[Content_Types].xml><?xml version="1.0" encoding="utf-8"?>
<Types xmlns="http://schemas.openxmlformats.org/package/2006/content-types">
  <Override PartName="/ppt/slideMasters/slideMaster2.xml" ContentType="application/vnd.openxmlformats-officedocument.presentationml.slideMaster+xml"/>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707" r:id="rId2"/>
  </p:sldMasterIdLst>
  <p:sldIdLst>
    <p:sldId id="259" r:id="rId3"/>
    <p:sldId id="260" r:id="rId4"/>
    <p:sldId id="261" r:id="rId5"/>
    <p:sldId id="262" r:id="rId6"/>
    <p:sldId id="263" r:id="rId7"/>
    <p:sldId id="264" r:id="rId8"/>
    <p:sldId id="265" r:id="rId9"/>
    <p:sldId id="266" r:id="rId10"/>
    <p:sldId id="267" r:id="rId11"/>
    <p:sldId id="268" r:id="rId1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srgbClr val="FF0000"/>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1" autoAdjust="0"/>
    <p:restoredTop sz="94706" autoAdjust="0"/>
  </p:normalViewPr>
  <p:slideViewPr>
    <p:cSldViewPr>
      <p:cViewPr varScale="1">
        <p:scale>
          <a:sx n="41" d="100"/>
          <a:sy n="41" d="100"/>
        </p:scale>
        <p:origin x="-114" y="-64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extLst/>
          </a:lstStyle>
          <a:p>
            <a:fld id="{54122987-CD27-4AB6-B5EE-BBB2825D6C9B}" type="datetimeFigureOut">
              <a:rPr lang="en-US" smtClean="0"/>
              <a:pPr/>
              <a:t>7/31/2012</a:t>
            </a:fld>
            <a:endParaRPr lang="en-US"/>
          </a:p>
        </p:txBody>
      </p:sp>
      <p:sp>
        <p:nvSpPr>
          <p:cNvPr id="4" name="页脚占位符 3"/>
          <p:cNvSpPr>
            <a:spLocks noGrp="1"/>
          </p:cNvSpPr>
          <p:nvPr>
            <p:ph type="ftr" sz="quarter" idx="11"/>
          </p:nvPr>
        </p:nvSpPr>
        <p:spPr/>
        <p:txBody>
          <a:bodyPr/>
          <a:lstStyle>
            <a:extLst/>
          </a:lstStyle>
          <a:p>
            <a:endParaRPr kumimoji="0" lang="zh-CN" altLang="en-US"/>
          </a:p>
        </p:txBody>
      </p:sp>
      <p:sp>
        <p:nvSpPr>
          <p:cNvPr id="5" name="灯片编号占位符 4"/>
          <p:cNvSpPr>
            <a:spLocks noGrp="1"/>
          </p:cNvSpPr>
          <p:nvPr>
            <p:ph type="sldNum" sz="quarter" idx="12"/>
          </p:nvPr>
        </p:nvSpPr>
        <p:spPr/>
        <p:txBody>
          <a:bodyPr/>
          <a:lstStyle>
            <a:extLst/>
          </a:lstStyle>
          <a:p>
            <a:fld id="{3236937C-4296-4F09-BFBF-208432D16C49}" type="slidenum">
              <a:rPr kumimoji="0" lang="en-US" smtClean="0"/>
              <a:pPr/>
              <a:t>‹#›</a:t>
            </a:fld>
            <a:endParaRPr kumimoji="0" lang="zh-CN" altLang="en-US"/>
          </a:p>
        </p:txBody>
      </p:sp>
      <p:sp>
        <p:nvSpPr>
          <p:cNvPr id="6" name="标题 5"/>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extLst/>
          </a:lstStyle>
          <a:p>
            <a:fld id="{54122987-CD27-4AB6-B5EE-BBB2825D6C9B}" type="datetimeFigureOut">
              <a:rPr lang="en-US" smtClean="0"/>
              <a:pPr/>
              <a:t>7/31/2012</a:t>
            </a:fld>
            <a:endParaRPr lang="en-US"/>
          </a:p>
        </p:txBody>
      </p:sp>
      <p:sp>
        <p:nvSpPr>
          <p:cNvPr id="3" name="页脚占位符 2"/>
          <p:cNvSpPr>
            <a:spLocks noGrp="1"/>
          </p:cNvSpPr>
          <p:nvPr>
            <p:ph type="ftr" sz="quarter" idx="11"/>
          </p:nvPr>
        </p:nvSpPr>
        <p:spPr/>
        <p:txBody>
          <a:bodyPr/>
          <a:lstStyle>
            <a:extLst/>
          </a:lstStyle>
          <a:p>
            <a:endParaRPr kumimoji="0" lang="zh-CN" altLang="en-US"/>
          </a:p>
        </p:txBody>
      </p:sp>
      <p:sp>
        <p:nvSpPr>
          <p:cNvPr id="4" name="灯片编号占位符 3"/>
          <p:cNvSpPr>
            <a:spLocks noGrp="1"/>
          </p:cNvSpPr>
          <p:nvPr>
            <p:ph type="sldNum" sz="quarter" idx="12"/>
          </p:nvPr>
        </p:nvSpPr>
        <p:spPr/>
        <p:txBody>
          <a:bodyPr/>
          <a:lstStyle>
            <a:extLst/>
          </a:lstStyle>
          <a:p>
            <a:fld id="{3236937C-4296-4F09-BFBF-208432D16C49}" type="slidenum">
              <a:rPr kumimoji="0" lang="en-US" smtClean="0"/>
              <a:pPr/>
              <a:t>‹#›</a:t>
            </a:fld>
            <a:endParaRPr kumimoji="0"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6727032" y="6407944"/>
            <a:ext cx="1920240" cy="365760"/>
          </a:xfrm>
        </p:spPr>
        <p:txBody>
          <a:bodyPr/>
          <a:lstStyle>
            <a:extLst/>
          </a:lstStyle>
          <a:p>
            <a:fld id="{54122987-CD27-4AB6-B5EE-BBB2825D6C9B}" type="datetimeFigureOut">
              <a:rPr lang="en-US" smtClean="0"/>
              <a:pPr/>
              <a:t>7/31/2012</a:t>
            </a:fld>
            <a:endParaRPr lang="en-US"/>
          </a:p>
        </p:txBody>
      </p:sp>
      <p:sp>
        <p:nvSpPr>
          <p:cNvPr id="6" name="页脚占位符 5"/>
          <p:cNvSpPr>
            <a:spLocks noGrp="1"/>
          </p:cNvSpPr>
          <p:nvPr>
            <p:ph type="ftr" sz="quarter" idx="11"/>
          </p:nvPr>
        </p:nvSpPr>
        <p:spPr/>
        <p:txBody>
          <a:bodyPr/>
          <a:lstStyle>
            <a:extLst/>
          </a:lstStyle>
          <a:p>
            <a:endParaRPr kumimoji="0" lang="zh-CN" altLang="en-US"/>
          </a:p>
        </p:txBody>
      </p:sp>
      <p:sp>
        <p:nvSpPr>
          <p:cNvPr id="7" name="灯片编号占位符 6"/>
          <p:cNvSpPr>
            <a:spLocks noGrp="1"/>
          </p:cNvSpPr>
          <p:nvPr>
            <p:ph type="sldNum" sz="quarter" idx="12"/>
          </p:nvPr>
        </p:nvSpPr>
        <p:spPr/>
        <p:txBody>
          <a:bodyPr/>
          <a:lstStyle>
            <a:extLst/>
          </a:lstStyle>
          <a:p>
            <a:fld id="{3236937C-4296-4F09-BFBF-208432D16C49}" type="slidenum">
              <a:rPr kumimoji="0" lang="en-US" smtClean="0"/>
              <a:pPr/>
              <a:t>‹#›</a:t>
            </a:fld>
            <a:endParaRPr kumimoji="0"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extLst/>
          </a:lstStyle>
          <a:p>
            <a:fld id="{54122987-CD27-4AB6-B5EE-BBB2825D6C9B}" type="datetimeFigureOut">
              <a:rPr lang="en-US" smtClean="0"/>
              <a:pPr/>
              <a:t>7/31/2012</a:t>
            </a:fld>
            <a:endParaRPr lang="en-US"/>
          </a:p>
        </p:txBody>
      </p:sp>
      <p:sp>
        <p:nvSpPr>
          <p:cNvPr id="6" name="页脚占位符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kumimoji="0"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extLst/>
          </a:lstStyle>
          <a:p>
            <a:fld id="{3236937C-4296-4F09-BFBF-208432D16C49}" type="slidenum">
              <a:rPr kumimoji="0" lang="en-US" smtClean="0"/>
              <a:pPr/>
              <a:t>‹#›</a:t>
            </a:fld>
            <a:endParaRPr kumimoji="0" lang="zh-CN" altLang="en-US"/>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zh-CN" altLang="en-US" smtClean="0"/>
              <a:t>单击此处编辑母版标题样式</a:t>
            </a:r>
            <a:endParaRPr kumimoji="0" lang="en-US"/>
          </a:p>
        </p:txBody>
      </p:sp>
      <p:sp>
        <p:nvSpPr>
          <p:cNvPr id="8" name="任意多边形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任意多边形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直角三角形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燕尾形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4122987-CD27-4AB6-B5EE-BBB2825D6C9B}" type="datetimeFigureOut">
              <a:rPr lang="en-US" smtClean="0"/>
              <a:pPr/>
              <a:t>7/31/2012</a:t>
            </a:fld>
            <a:endParaRPr lang="en-US"/>
          </a:p>
        </p:txBody>
      </p:sp>
      <p:sp>
        <p:nvSpPr>
          <p:cNvPr id="5" name="页脚占位符 4"/>
          <p:cNvSpPr>
            <a:spLocks noGrp="1"/>
          </p:cNvSpPr>
          <p:nvPr>
            <p:ph type="ftr" sz="quarter" idx="11"/>
          </p:nvPr>
        </p:nvSpPr>
        <p:spPr/>
        <p:txBody>
          <a:bodyPr/>
          <a:lstStyle>
            <a:extLst/>
          </a:lstStyle>
          <a:p>
            <a:endParaRPr kumimoji="0" lang="zh-CN" altLang="en-US"/>
          </a:p>
        </p:txBody>
      </p:sp>
      <p:sp>
        <p:nvSpPr>
          <p:cNvPr id="6" name="灯片编号占位符 5"/>
          <p:cNvSpPr>
            <a:spLocks noGrp="1"/>
          </p:cNvSpPr>
          <p:nvPr>
            <p:ph type="sldNum" sz="quarter" idx="12"/>
          </p:nvPr>
        </p:nvSpPr>
        <p:spPr/>
        <p:txBody>
          <a:bodyPr/>
          <a:lstStyle>
            <a:extLst/>
          </a:lstStyle>
          <a:p>
            <a:fld id="{3236937C-4296-4F09-BFBF-208432D16C49}" type="slidenum">
              <a:rPr kumimoji="0" lang="en-US" smtClean="0"/>
              <a:pPr/>
              <a:t>‹#›</a:t>
            </a:fld>
            <a:endParaRPr kumimoji="0"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4122987-CD27-4AB6-B5EE-BBB2825D6C9B}" type="datetimeFigureOut">
              <a:rPr lang="en-US" smtClean="0"/>
              <a:pPr/>
              <a:t>7/31/2012</a:t>
            </a:fld>
            <a:endParaRPr lang="en-US"/>
          </a:p>
        </p:txBody>
      </p:sp>
      <p:sp>
        <p:nvSpPr>
          <p:cNvPr id="5" name="页脚占位符 4"/>
          <p:cNvSpPr>
            <a:spLocks noGrp="1"/>
          </p:cNvSpPr>
          <p:nvPr>
            <p:ph type="ftr" sz="quarter" idx="11"/>
          </p:nvPr>
        </p:nvSpPr>
        <p:spPr/>
        <p:txBody>
          <a:bodyPr/>
          <a:lstStyle>
            <a:extLst/>
          </a:lstStyle>
          <a:p>
            <a:endParaRPr kumimoji="0" lang="zh-CN" altLang="en-US"/>
          </a:p>
        </p:txBody>
      </p:sp>
      <p:sp>
        <p:nvSpPr>
          <p:cNvPr id="6" name="灯片编号占位符 5"/>
          <p:cNvSpPr>
            <a:spLocks noGrp="1"/>
          </p:cNvSpPr>
          <p:nvPr>
            <p:ph type="sldNum" sz="quarter" idx="12"/>
          </p:nvPr>
        </p:nvSpPr>
        <p:spPr/>
        <p:txBody>
          <a:bodyPr/>
          <a:lstStyle>
            <a:extLst/>
          </a:lstStyle>
          <a:p>
            <a:fld id="{3236937C-4296-4F09-BFBF-208432D16C49}" type="slidenum">
              <a:rPr kumimoji="0" lang="en-US" smtClean="0"/>
              <a:pPr/>
              <a:t>‹#›</a:t>
            </a:fld>
            <a:endParaRPr kumimoji="0"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 name="直角三角形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标题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grpSp>
        <p:nvGrpSpPr>
          <p:cNvPr id="2" name="组合 1"/>
          <p:cNvGrpSpPr/>
          <p:nvPr/>
        </p:nvGrpSpPr>
        <p:grpSpPr>
          <a:xfrm>
            <a:off x="-3765" y="4953000"/>
            <a:ext cx="9147765" cy="1912088"/>
            <a:chOff x="-3765" y="4832896"/>
            <a:chExt cx="9147765" cy="2032192"/>
          </a:xfrm>
        </p:grpSpPr>
        <p:sp>
          <p:nvSpPr>
            <p:cNvPr id="7" name="任意多边形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任意多边形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任意多边形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extLst/>
          </a:lstStyle>
          <a:p>
            <a:fld id="{54122987-CD27-4AB6-B5EE-BBB2825D6C9B}" type="datetimeFigureOut">
              <a:rPr lang="en-US" smtClean="0"/>
              <a:pPr/>
              <a:t>7/31/2012</a:t>
            </a:fld>
            <a:endParaRPr lang="en-US"/>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extLst/>
          </a:lstStyle>
          <a:p>
            <a:endParaRPr kumimoji="0" lang="zh-CN" altLang="en-US"/>
          </a:p>
        </p:txBody>
      </p:sp>
      <p:sp>
        <p:nvSpPr>
          <p:cNvPr id="27" name="灯片编号占位符 26"/>
          <p:cNvSpPr>
            <a:spLocks noGrp="1"/>
          </p:cNvSpPr>
          <p:nvPr>
            <p:ph type="sldNum" sz="quarter" idx="12"/>
          </p:nvPr>
        </p:nvSpPr>
        <p:spPr/>
        <p:txBody>
          <a:bodyPr/>
          <a:lstStyle>
            <a:lvl1pPr>
              <a:defRPr>
                <a:solidFill>
                  <a:srgbClr val="FFFFFF"/>
                </a:solidFill>
              </a:defRPr>
            </a:lvl1pPr>
            <a:extLst/>
          </a:lstStyle>
          <a:p>
            <a:fld id="{3236937C-4296-4F09-BFBF-208432D16C49}" type="slidenum">
              <a:rPr kumimoji="0" lang="en-US" smtClean="0"/>
              <a:pPr/>
              <a:t>‹#›</a:t>
            </a:fld>
            <a:endParaRPr kumimoji="0"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4122987-CD27-4AB6-B5EE-BBB2825D6C9B}" type="datetimeFigureOut">
              <a:rPr lang="en-US" smtClean="0"/>
              <a:pPr/>
              <a:t>7/31/2012</a:t>
            </a:fld>
            <a:endParaRPr lang="en-US"/>
          </a:p>
        </p:txBody>
      </p:sp>
      <p:sp>
        <p:nvSpPr>
          <p:cNvPr id="5" name="页脚占位符 4"/>
          <p:cNvSpPr>
            <a:spLocks noGrp="1"/>
          </p:cNvSpPr>
          <p:nvPr>
            <p:ph type="ftr" sz="quarter" idx="11"/>
          </p:nvPr>
        </p:nvSpPr>
        <p:spPr/>
        <p:txBody>
          <a:bodyPr/>
          <a:lstStyle>
            <a:extLst/>
          </a:lstStyle>
          <a:p>
            <a:endParaRPr kumimoji="0" lang="zh-CN" altLang="en-US"/>
          </a:p>
        </p:txBody>
      </p:sp>
      <p:sp>
        <p:nvSpPr>
          <p:cNvPr id="6" name="灯片编号占位符 5"/>
          <p:cNvSpPr>
            <a:spLocks noGrp="1"/>
          </p:cNvSpPr>
          <p:nvPr>
            <p:ph type="sldNum" sz="quarter" idx="12"/>
          </p:nvPr>
        </p:nvSpPr>
        <p:spPr/>
        <p:txBody>
          <a:bodyPr/>
          <a:lstStyle>
            <a:extLst/>
          </a:lstStyle>
          <a:p>
            <a:fld id="{3236937C-4296-4F09-BFBF-208432D16C49}" type="slidenum">
              <a:rPr kumimoji="0" lang="en-US" smtClean="0"/>
              <a:pPr/>
              <a:t>‹#›</a:t>
            </a:fld>
            <a:endParaRPr kumimoji="0" lang="zh-CN" altLang="en-US"/>
          </a:p>
        </p:txBody>
      </p:sp>
      <p:sp>
        <p:nvSpPr>
          <p:cNvPr id="7" name="标题 6"/>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54122987-CD27-4AB6-B5EE-BBB2825D6C9B}" type="datetimeFigureOut">
              <a:rPr lang="en-US" smtClean="0"/>
              <a:pPr/>
              <a:t>7/31/2012</a:t>
            </a:fld>
            <a:endParaRPr lang="en-US"/>
          </a:p>
        </p:txBody>
      </p:sp>
      <p:sp>
        <p:nvSpPr>
          <p:cNvPr id="5" name="页脚占位符 4"/>
          <p:cNvSpPr>
            <a:spLocks noGrp="1"/>
          </p:cNvSpPr>
          <p:nvPr>
            <p:ph type="ftr" sz="quarter" idx="11"/>
          </p:nvPr>
        </p:nvSpPr>
        <p:spPr/>
        <p:txBody>
          <a:bodyPr/>
          <a:lstStyle>
            <a:extLst/>
          </a:lstStyle>
          <a:p>
            <a:endParaRPr kumimoji="0" lang="zh-CN" altLang="en-US"/>
          </a:p>
        </p:txBody>
      </p:sp>
      <p:sp>
        <p:nvSpPr>
          <p:cNvPr id="6" name="灯片编号占位符 5"/>
          <p:cNvSpPr>
            <a:spLocks noGrp="1"/>
          </p:cNvSpPr>
          <p:nvPr>
            <p:ph type="sldNum" sz="quarter" idx="12"/>
          </p:nvPr>
        </p:nvSpPr>
        <p:spPr/>
        <p:txBody>
          <a:bodyPr/>
          <a:lstStyle>
            <a:extLst/>
          </a:lstStyle>
          <a:p>
            <a:fld id="{3236937C-4296-4F09-BFBF-208432D16C49}" type="slidenum">
              <a:rPr kumimoji="0" lang="en-US" smtClean="0"/>
              <a:pPr/>
              <a:t>‹#›</a:t>
            </a:fld>
            <a:endParaRPr kumimoji="0" lang="zh-CN" altLang="en-US"/>
          </a:p>
        </p:txBody>
      </p:sp>
      <p:sp>
        <p:nvSpPr>
          <p:cNvPr id="7" name="燕尾形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燕尾形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54122987-CD27-4AB6-B5EE-BBB2825D6C9B}" type="datetimeFigureOut">
              <a:rPr lang="en-US" smtClean="0"/>
              <a:pPr/>
              <a:t>7/31/2012</a:t>
            </a:fld>
            <a:endParaRPr lang="en-US"/>
          </a:p>
        </p:txBody>
      </p:sp>
      <p:sp>
        <p:nvSpPr>
          <p:cNvPr id="6" name="页脚占位符 5"/>
          <p:cNvSpPr>
            <a:spLocks noGrp="1"/>
          </p:cNvSpPr>
          <p:nvPr>
            <p:ph type="ftr" sz="quarter" idx="11"/>
          </p:nvPr>
        </p:nvSpPr>
        <p:spPr/>
        <p:txBody>
          <a:bodyPr/>
          <a:lstStyle>
            <a:extLst/>
          </a:lstStyle>
          <a:p>
            <a:endParaRPr kumimoji="0" lang="zh-CN" altLang="en-US"/>
          </a:p>
        </p:txBody>
      </p:sp>
      <p:sp>
        <p:nvSpPr>
          <p:cNvPr id="7" name="灯片编号占位符 6"/>
          <p:cNvSpPr>
            <a:spLocks noGrp="1"/>
          </p:cNvSpPr>
          <p:nvPr>
            <p:ph type="sldNum" sz="quarter" idx="12"/>
          </p:nvPr>
        </p:nvSpPr>
        <p:spPr/>
        <p:txBody>
          <a:bodyPr/>
          <a:lstStyle>
            <a:extLst/>
          </a:lstStyle>
          <a:p>
            <a:fld id="{3236937C-4296-4F09-BFBF-208432D16C49}" type="slidenum">
              <a:rPr kumimoji="0" lang="en-US" smtClean="0"/>
              <a:pPr/>
              <a:t>‹#›</a:t>
            </a:fld>
            <a:endParaRPr kumimoji="0" lang="zh-CN" altLang="en-US"/>
          </a:p>
        </p:txBody>
      </p:sp>
      <p:sp>
        <p:nvSpPr>
          <p:cNvPr id="8" name="标题 7"/>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nchor="ctr"/>
          <a:lstStyle>
            <a:lvl1pPr>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54122987-CD27-4AB6-B5EE-BBB2825D6C9B}" type="datetimeFigureOut">
              <a:rPr lang="en-US" smtClean="0"/>
              <a:pPr/>
              <a:t>7/31/2012</a:t>
            </a:fld>
            <a:endParaRPr lang="en-US"/>
          </a:p>
        </p:txBody>
      </p:sp>
      <p:sp>
        <p:nvSpPr>
          <p:cNvPr id="8" name="页脚占位符 7"/>
          <p:cNvSpPr>
            <a:spLocks noGrp="1"/>
          </p:cNvSpPr>
          <p:nvPr>
            <p:ph type="ftr" sz="quarter" idx="11"/>
          </p:nvPr>
        </p:nvSpPr>
        <p:spPr/>
        <p:txBody>
          <a:bodyPr/>
          <a:lstStyle>
            <a:extLst/>
          </a:lstStyle>
          <a:p>
            <a:endParaRPr kumimoji="0" lang="zh-CN" altLang="en-US"/>
          </a:p>
        </p:txBody>
      </p:sp>
      <p:sp>
        <p:nvSpPr>
          <p:cNvPr id="9" name="灯片编号占位符 8"/>
          <p:cNvSpPr>
            <a:spLocks noGrp="1"/>
          </p:cNvSpPr>
          <p:nvPr>
            <p:ph type="sldNum" sz="quarter" idx="12"/>
          </p:nvPr>
        </p:nvSpPr>
        <p:spPr/>
        <p:txBody>
          <a:bodyPr/>
          <a:lstStyle>
            <a:extLst/>
          </a:lstStyle>
          <a:p>
            <a:fld id="{3236937C-4296-4F09-BFBF-208432D16C49}" type="slidenum">
              <a:rPr kumimoji="0" lang="en-US" smtClean="0"/>
              <a:pPr/>
              <a:t>‹#›</a:t>
            </a:fld>
            <a:endParaRPr kumimoji="0" lang="zh-CN" alt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image" Target="../media/image2.jpeg"/><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9AD2F8"/>
            </a:gs>
            <a:gs pos="100000">
              <a:srgbClr val="9AD2F8">
                <a:gamma/>
                <a:tint val="23922"/>
                <a:invGamma/>
              </a:srgbClr>
            </a:gs>
          </a:gsLst>
          <a:path path="rect">
            <a:fillToRect l="100000" b="100000"/>
          </a:path>
        </a:gradFill>
        <a:effectLst/>
      </p:bgPr>
    </p:bg>
    <p:spTree>
      <p:nvGrpSpPr>
        <p:cNvPr id="1" name=""/>
        <p:cNvGrpSpPr/>
        <p:nvPr/>
      </p:nvGrpSpPr>
      <p:grpSpPr>
        <a:xfrm>
          <a:off x="0" y="0"/>
          <a:ext cx="0" cy="0"/>
          <a:chOff x="0" y="0"/>
          <a:chExt cx="0" cy="0"/>
        </a:xfrm>
      </p:grpSpPr>
      <p:pic>
        <p:nvPicPr>
          <p:cNvPr id="95234" name="Picture 2" descr="中国教育出版网标志"/>
          <p:cNvPicPr>
            <a:picLocks noChangeAspect="1" noChangeArrowheads="1"/>
          </p:cNvPicPr>
          <p:nvPr/>
        </p:nvPicPr>
        <p:blipFill>
          <a:blip r:embed="rId6" cstate="print"/>
          <a:srcRect/>
          <a:stretch>
            <a:fillRect/>
          </a:stretch>
        </p:blipFill>
        <p:spPr bwMode="auto">
          <a:xfrm>
            <a:off x="109538" y="120650"/>
            <a:ext cx="2030412" cy="798513"/>
          </a:xfrm>
          <a:prstGeom prst="rect">
            <a:avLst/>
          </a:prstGeom>
          <a:noFill/>
        </p:spPr>
      </p:pic>
      <p:sp>
        <p:nvSpPr>
          <p:cNvPr id="95235" name="Text Box 3"/>
          <p:cNvSpPr txBox="1">
            <a:spLocks noChangeArrowheads="1"/>
          </p:cNvSpPr>
          <p:nvPr/>
        </p:nvSpPr>
        <p:spPr bwMode="auto">
          <a:xfrm>
            <a:off x="6284913" y="6232525"/>
            <a:ext cx="2555875" cy="396875"/>
          </a:xfrm>
          <a:prstGeom prst="rect">
            <a:avLst/>
          </a:prstGeom>
          <a:noFill/>
          <a:ln w="9525">
            <a:noFill/>
            <a:miter lim="800000"/>
            <a:headEnd/>
            <a:tailEnd/>
          </a:ln>
          <a:effectLst/>
        </p:spPr>
        <p:txBody>
          <a:bodyPr wrap="none">
            <a:spAutoFit/>
          </a:bodyPr>
          <a:lstStyle/>
          <a:p>
            <a:r>
              <a:rPr lang="en-US" altLang="zh-CN" sz="2000" b="1">
                <a:solidFill>
                  <a:srgbClr val="7D7DFF"/>
                </a:solidFill>
                <a:latin typeface="Arial Black" pitchFamily="34" charset="0"/>
              </a:rPr>
              <a:t>www.zzstep.com</a:t>
            </a:r>
          </a:p>
        </p:txBody>
      </p:sp>
    </p:spTree>
  </p:cSld>
  <p:clrMap bg1="dk2" tx1="lt1" bg2="dk1" tx2="lt2" accent1="accent1" accent2="accent2" accent3="accent3" accent4="accent4" accent5="accent5" accent6="accent6" hlink="hlink" folHlink="folHlink"/>
  <p:sldLayoutIdLst>
    <p:sldLayoutId id="2147483674" r:id="rId1"/>
    <p:sldLayoutId id="2147483678" r:id="rId2"/>
    <p:sldLayoutId id="2147483679" r:id="rId3"/>
    <p:sldLayoutId id="2147483682" r:id="rId4"/>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charset="-122"/>
        </a:defRPr>
      </a:lvl2pPr>
      <a:lvl3pPr algn="ctr" rtl="0" eaLnBrk="1" fontAlgn="base" hangingPunct="1">
        <a:spcBef>
          <a:spcPct val="0"/>
        </a:spcBef>
        <a:spcAft>
          <a:spcPct val="0"/>
        </a:spcAft>
        <a:defRPr sz="4400">
          <a:solidFill>
            <a:schemeClr val="tx2"/>
          </a:solidFill>
          <a:latin typeface="Arial" charset="0"/>
          <a:ea typeface="宋体" charset="-122"/>
        </a:defRPr>
      </a:lvl3pPr>
      <a:lvl4pPr algn="ctr" rtl="0" eaLnBrk="1" fontAlgn="base" hangingPunct="1">
        <a:spcBef>
          <a:spcPct val="0"/>
        </a:spcBef>
        <a:spcAft>
          <a:spcPct val="0"/>
        </a:spcAft>
        <a:defRPr sz="4400">
          <a:solidFill>
            <a:schemeClr val="tx2"/>
          </a:solidFill>
          <a:latin typeface="Arial" charset="0"/>
          <a:ea typeface="宋体" charset="-122"/>
        </a:defRPr>
      </a:lvl4pPr>
      <a:lvl5pPr algn="ctr" rtl="0" eaLnBrk="1" fontAlgn="base" hangingPunct="1">
        <a:spcBef>
          <a:spcPct val="0"/>
        </a:spcBef>
        <a:spcAft>
          <a:spcPct val="0"/>
        </a:spcAft>
        <a:defRPr sz="4400">
          <a:solidFill>
            <a:schemeClr val="tx2"/>
          </a:solidFill>
          <a:latin typeface="Arial" charset="0"/>
          <a:ea typeface="宋体" charset="-122"/>
        </a:defRPr>
      </a:lvl5pPr>
      <a:lvl6pPr marL="457200" algn="ctr" rtl="0" eaLnBrk="1" fontAlgn="base" hangingPunct="1">
        <a:spcBef>
          <a:spcPct val="0"/>
        </a:spcBef>
        <a:spcAft>
          <a:spcPct val="0"/>
        </a:spcAft>
        <a:defRPr sz="4400">
          <a:solidFill>
            <a:schemeClr val="tx2"/>
          </a:solidFill>
          <a:latin typeface="Arial" charset="0"/>
          <a:ea typeface="宋体" charset="-122"/>
        </a:defRPr>
      </a:lvl6pPr>
      <a:lvl7pPr marL="914400" algn="ctr" rtl="0" eaLnBrk="1" fontAlgn="base" hangingPunct="1">
        <a:spcBef>
          <a:spcPct val="0"/>
        </a:spcBef>
        <a:spcAft>
          <a:spcPct val="0"/>
        </a:spcAft>
        <a:defRPr sz="4400">
          <a:solidFill>
            <a:schemeClr val="tx2"/>
          </a:solidFill>
          <a:latin typeface="Arial" charset="0"/>
          <a:ea typeface="宋体" charset="-122"/>
        </a:defRPr>
      </a:lvl7pPr>
      <a:lvl8pPr marL="1371600" algn="ctr" rtl="0" eaLnBrk="1" fontAlgn="base" hangingPunct="1">
        <a:spcBef>
          <a:spcPct val="0"/>
        </a:spcBef>
        <a:spcAft>
          <a:spcPct val="0"/>
        </a:spcAft>
        <a:defRPr sz="4400">
          <a:solidFill>
            <a:schemeClr val="tx2"/>
          </a:solidFill>
          <a:latin typeface="Arial" charset="0"/>
          <a:ea typeface="宋体" charset="-122"/>
        </a:defRPr>
      </a:lvl8pPr>
      <a:lvl9pPr marL="1828800" algn="ctr" rtl="0" eaLnBrk="1" fontAlgn="base" hangingPunct="1">
        <a:spcBef>
          <a:spcPct val="0"/>
        </a:spcBef>
        <a:spcAft>
          <a:spcPct val="0"/>
        </a:spcAft>
        <a:defRPr sz="4400">
          <a:solidFill>
            <a:schemeClr val="tx2"/>
          </a:solidFill>
          <a:latin typeface="Arial" charset="0"/>
          <a:ea typeface="宋体"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任意多边形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直角三角形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544213AF-26F6-41FA-8D85-E2C5388D6E58}" type="datetimeFigureOut">
              <a:rPr lang="en-US" smtClean="0"/>
              <a:pPr/>
              <a:t>7/31/2012</a:t>
            </a:fld>
            <a:endParaRPr lang="en-US" sz="1000" dirty="0">
              <a:solidFill>
                <a:schemeClr val="tx1"/>
              </a:solidFill>
            </a:endParaRPr>
          </a:p>
        </p:txBody>
      </p:sp>
      <p:sp>
        <p:nvSpPr>
          <p:cNvPr id="22" name="页脚占位符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pPr algn="r" eaLnBrk="1" latinLnBrk="0" hangingPunct="1"/>
            <a:endParaRPr kumimoji="0" lang="en-US" sz="1000" dirty="0">
              <a:solidFill>
                <a:schemeClr val="tx1"/>
              </a:solidFill>
            </a:endParaRPr>
          </a:p>
        </p:txBody>
      </p:sp>
      <p:sp>
        <p:nvSpPr>
          <p:cNvPr id="18" name="灯片编号占位符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D5BBC35B-A44B-4119-B8DA-DE9E3DFADA20}" type="slidenum">
              <a:rPr kumimoji="0" lang="en-US" smtClean="0"/>
              <a:pPr/>
              <a:t>‹#›</a:t>
            </a:fld>
            <a:endParaRPr kumimoji="0" lang="en-US" sz="1000" b="0">
              <a:solidFill>
                <a:schemeClr val="tx1"/>
              </a:solidFill>
            </a:endParaRPr>
          </a:p>
        </p:txBody>
      </p:sp>
    </p:spTree>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1844825"/>
            <a:ext cx="8534182" cy="4298820"/>
          </a:xfrm>
        </p:spPr>
        <p:txBody>
          <a:bodyPr>
            <a:normAutofit/>
          </a:bodyPr>
          <a:lstStyle/>
          <a:p>
            <a:pPr lvl="0" fontAlgn="auto"/>
            <a:r>
              <a:rPr lang="zh-CN" altLang="en-US" b="1" dirty="0" smtClean="0"/>
              <a:t>（</a:t>
            </a:r>
            <a:r>
              <a:rPr lang="en-US" b="1" dirty="0" smtClean="0"/>
              <a:t>2012</a:t>
            </a:r>
            <a:r>
              <a:rPr lang="zh-CN" altLang="en-US" b="1" dirty="0" smtClean="0"/>
              <a:t>湖南岳阳</a:t>
            </a:r>
            <a:r>
              <a:rPr lang="en-US" b="1" dirty="0" smtClean="0"/>
              <a:t>)</a:t>
            </a:r>
          </a:p>
          <a:p>
            <a:pPr lvl="0" fontAlgn="auto"/>
            <a:r>
              <a:rPr lang="en-US" b="1" dirty="0" smtClean="0"/>
              <a:t>1.</a:t>
            </a:r>
            <a:r>
              <a:rPr lang="zh-CN" altLang="en-US" dirty="0" smtClean="0"/>
              <a:t>对</a:t>
            </a:r>
            <a:r>
              <a:rPr lang="zh-CN" altLang="en-US" dirty="0" smtClean="0"/>
              <a:t>“文化大革命”的评论恰当的是</a:t>
            </a:r>
          </a:p>
          <a:p>
            <a:r>
              <a:rPr lang="en-US" dirty="0" smtClean="0"/>
              <a:t>A</a:t>
            </a:r>
            <a:r>
              <a:rPr lang="zh-CN" altLang="en-US" dirty="0" smtClean="0"/>
              <a:t>、废除了封建土地制度</a:t>
            </a:r>
            <a:r>
              <a:rPr lang="en-US" dirty="0" smtClean="0"/>
              <a:t>             </a:t>
            </a:r>
            <a:endParaRPr lang="en-US" dirty="0" smtClean="0"/>
          </a:p>
          <a:p>
            <a:r>
              <a:rPr lang="en-US" dirty="0" smtClean="0"/>
              <a:t>B</a:t>
            </a:r>
            <a:r>
              <a:rPr lang="zh-CN" altLang="en-US" dirty="0" smtClean="0"/>
              <a:t>、解放了农业生产力</a:t>
            </a:r>
            <a:r>
              <a:rPr lang="en-US" dirty="0" smtClean="0"/>
              <a:t>  </a:t>
            </a:r>
            <a:endParaRPr lang="zh-CN" altLang="en-US" dirty="0" smtClean="0"/>
          </a:p>
          <a:p>
            <a:r>
              <a:rPr lang="en-US" dirty="0" smtClean="0"/>
              <a:t>C</a:t>
            </a:r>
            <a:r>
              <a:rPr lang="zh-CN" altLang="en-US" dirty="0" smtClean="0"/>
              <a:t>、基本确立了社会主义制度</a:t>
            </a:r>
            <a:r>
              <a:rPr lang="en-US" dirty="0" smtClean="0"/>
              <a:t>         </a:t>
            </a:r>
            <a:endParaRPr lang="en-US" dirty="0" smtClean="0"/>
          </a:p>
          <a:p>
            <a:r>
              <a:rPr lang="en-US" dirty="0" smtClean="0"/>
              <a:t>D</a:t>
            </a:r>
            <a:r>
              <a:rPr lang="zh-CN" altLang="en-US" dirty="0" smtClean="0"/>
              <a:t>、给国家和人民带来了巨大灾难</a:t>
            </a:r>
          </a:p>
          <a:p>
            <a:endParaRPr lang="en-US" altLang="zh-CN" dirty="0" smtClean="0"/>
          </a:p>
        </p:txBody>
      </p:sp>
      <p:sp>
        <p:nvSpPr>
          <p:cNvPr id="2" name="标题 1"/>
          <p:cNvSpPr>
            <a:spLocks noGrp="1"/>
          </p:cNvSpPr>
          <p:nvPr>
            <p:ph type="title"/>
          </p:nvPr>
        </p:nvSpPr>
        <p:spPr>
          <a:xfrm>
            <a:off x="457200" y="274638"/>
            <a:ext cx="4186808" cy="562074"/>
          </a:xfrm>
        </p:spPr>
        <p:txBody>
          <a:bodyPr>
            <a:normAutofit fontScale="90000"/>
          </a:bodyPr>
          <a:lstStyle/>
          <a:p>
            <a:r>
              <a:rPr lang="zh-CN" altLang="en-US" dirty="0" smtClean="0"/>
              <a:t>历史八下第二单元</a:t>
            </a:r>
            <a:endParaRPr lang="zh-CN" altLang="en-US" dirty="0"/>
          </a:p>
        </p:txBody>
      </p:sp>
      <p:sp>
        <p:nvSpPr>
          <p:cNvPr id="5" name="矩形 4"/>
          <p:cNvSpPr/>
          <p:nvPr/>
        </p:nvSpPr>
        <p:spPr>
          <a:xfrm>
            <a:off x="611560" y="980728"/>
            <a:ext cx="1800200" cy="523220"/>
          </a:xfrm>
          <a:prstGeom prst="rect">
            <a:avLst/>
          </a:prstGeom>
        </p:spPr>
        <p:style>
          <a:lnRef idx="2">
            <a:schemeClr val="accent3"/>
          </a:lnRef>
          <a:fillRef idx="1">
            <a:schemeClr val="lt1"/>
          </a:fillRef>
          <a:effectRef idx="0">
            <a:schemeClr val="accent3"/>
          </a:effectRef>
          <a:fontRef idx="minor">
            <a:schemeClr val="dk1"/>
          </a:fontRef>
        </p:style>
        <p:txBody>
          <a:bodyPr wrap="square" lIns="91440" tIns="45720" rIns="91440" bIns="45720">
            <a:spAutoFit/>
          </a:bodyPr>
          <a:lstStyle/>
          <a:p>
            <a:r>
              <a:rPr lang="zh-CN" altLang="en-US" sz="28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真题回放</a:t>
            </a:r>
            <a:endParaRPr lang="zh-CN" altLang="en-US" sz="28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transition>
    <p:wedg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1844825"/>
            <a:ext cx="8534182" cy="4298820"/>
          </a:xfrm>
        </p:spPr>
        <p:txBody>
          <a:bodyPr>
            <a:normAutofit fontScale="85000" lnSpcReduction="20000"/>
          </a:bodyPr>
          <a:lstStyle/>
          <a:p>
            <a:r>
              <a:rPr lang="zh-CN" altLang="en-US" dirty="0" smtClean="0">
                <a:solidFill>
                  <a:srgbClr val="FF0000"/>
                </a:solidFill>
              </a:rPr>
              <a:t>参考答案：</a:t>
            </a:r>
          </a:p>
          <a:p>
            <a:r>
              <a:rPr lang="zh-CN" altLang="en-US" dirty="0" smtClean="0">
                <a:solidFill>
                  <a:srgbClr val="FF0000"/>
                </a:solidFill>
              </a:rPr>
              <a:t>（</a:t>
            </a:r>
            <a:r>
              <a:rPr lang="en-US" dirty="0" smtClean="0">
                <a:solidFill>
                  <a:srgbClr val="FF0000"/>
                </a:solidFill>
              </a:rPr>
              <a:t>1</a:t>
            </a:r>
            <a:r>
              <a:rPr lang="zh-CN" altLang="en-US" dirty="0" smtClean="0">
                <a:solidFill>
                  <a:srgbClr val="FF0000"/>
                </a:solidFill>
              </a:rPr>
              <a:t>）最高利益：实现工业化（</a:t>
            </a:r>
            <a:r>
              <a:rPr lang="en-US" dirty="0" smtClean="0">
                <a:solidFill>
                  <a:srgbClr val="FF0000"/>
                </a:solidFill>
              </a:rPr>
              <a:t>1</a:t>
            </a:r>
            <a:r>
              <a:rPr lang="zh-CN" altLang="en-US" dirty="0" smtClean="0">
                <a:solidFill>
                  <a:srgbClr val="FF0000"/>
                </a:solidFill>
              </a:rPr>
              <a:t>分）。建设规划：第一个五年计划（</a:t>
            </a:r>
            <a:r>
              <a:rPr lang="en-US" dirty="0" smtClean="0">
                <a:solidFill>
                  <a:srgbClr val="FF0000"/>
                </a:solidFill>
              </a:rPr>
              <a:t>1</a:t>
            </a:r>
            <a:r>
              <a:rPr lang="zh-CN" altLang="en-US" dirty="0" smtClean="0">
                <a:solidFill>
                  <a:srgbClr val="FF0000"/>
                </a:solidFill>
              </a:rPr>
              <a:t>分）</a:t>
            </a:r>
          </a:p>
          <a:p>
            <a:r>
              <a:rPr lang="zh-CN" altLang="en-US" dirty="0" smtClean="0">
                <a:solidFill>
                  <a:srgbClr val="FF0000"/>
                </a:solidFill>
              </a:rPr>
              <a:t>（</a:t>
            </a:r>
            <a:r>
              <a:rPr lang="en-US" dirty="0" smtClean="0">
                <a:solidFill>
                  <a:srgbClr val="FF0000"/>
                </a:solidFill>
              </a:rPr>
              <a:t>2</a:t>
            </a:r>
            <a:r>
              <a:rPr lang="zh-CN" altLang="en-US" dirty="0" smtClean="0">
                <a:solidFill>
                  <a:srgbClr val="FF0000"/>
                </a:solidFill>
              </a:rPr>
              <a:t>）因何而起：十一届三中全会的胜利召开了（</a:t>
            </a:r>
            <a:r>
              <a:rPr lang="en-US" dirty="0" smtClean="0">
                <a:solidFill>
                  <a:srgbClr val="FF0000"/>
                </a:solidFill>
              </a:rPr>
              <a:t>2</a:t>
            </a:r>
            <a:r>
              <a:rPr lang="zh-CN" altLang="en-US" dirty="0" smtClean="0">
                <a:solidFill>
                  <a:srgbClr val="FF0000"/>
                </a:solidFill>
              </a:rPr>
              <a:t>分）</a:t>
            </a:r>
          </a:p>
          <a:p>
            <a:r>
              <a:rPr lang="en-US" dirty="0" smtClean="0">
                <a:solidFill>
                  <a:srgbClr val="FF0000"/>
                </a:solidFill>
              </a:rPr>
              <a:t>     </a:t>
            </a:r>
            <a:r>
              <a:rPr lang="zh-CN" altLang="en-US" dirty="0" smtClean="0">
                <a:solidFill>
                  <a:srgbClr val="FF0000"/>
                </a:solidFill>
              </a:rPr>
              <a:t>转变前工作重心：政治斗争；</a:t>
            </a:r>
            <a:r>
              <a:rPr lang="en-US" dirty="0" smtClean="0">
                <a:solidFill>
                  <a:srgbClr val="FF0000"/>
                </a:solidFill>
              </a:rPr>
              <a:t>    </a:t>
            </a:r>
            <a:r>
              <a:rPr lang="zh-CN" altLang="en-US" dirty="0" smtClean="0">
                <a:solidFill>
                  <a:srgbClr val="FF0000"/>
                </a:solidFill>
              </a:rPr>
              <a:t>转变后工作重心：现代化建设（</a:t>
            </a:r>
            <a:r>
              <a:rPr lang="en-US" dirty="0" smtClean="0">
                <a:solidFill>
                  <a:srgbClr val="FF0000"/>
                </a:solidFill>
              </a:rPr>
              <a:t>2</a:t>
            </a:r>
            <a:r>
              <a:rPr lang="zh-CN" altLang="en-US" dirty="0" smtClean="0">
                <a:solidFill>
                  <a:srgbClr val="FF0000"/>
                </a:solidFill>
              </a:rPr>
              <a:t>分）</a:t>
            </a:r>
          </a:p>
          <a:p>
            <a:r>
              <a:rPr lang="zh-CN" altLang="en-US" dirty="0" smtClean="0">
                <a:solidFill>
                  <a:srgbClr val="FF0000"/>
                </a:solidFill>
              </a:rPr>
              <a:t>（</a:t>
            </a:r>
            <a:r>
              <a:rPr lang="en-US" dirty="0" smtClean="0">
                <a:solidFill>
                  <a:srgbClr val="FF0000"/>
                </a:solidFill>
              </a:rPr>
              <a:t>3</a:t>
            </a:r>
            <a:r>
              <a:rPr lang="zh-CN" altLang="en-US" dirty="0" smtClean="0">
                <a:solidFill>
                  <a:srgbClr val="FF0000"/>
                </a:solidFill>
              </a:rPr>
              <a:t>）尝试：“包产到户”或“包干到户”（</a:t>
            </a:r>
            <a:r>
              <a:rPr lang="en-US" dirty="0" smtClean="0">
                <a:solidFill>
                  <a:srgbClr val="FF0000"/>
                </a:solidFill>
              </a:rPr>
              <a:t>1</a:t>
            </a:r>
            <a:r>
              <a:rPr lang="zh-CN" altLang="en-US" dirty="0" smtClean="0">
                <a:solidFill>
                  <a:srgbClr val="FF0000"/>
                </a:solidFill>
              </a:rPr>
              <a:t>分）</a:t>
            </a:r>
          </a:p>
          <a:p>
            <a:r>
              <a:rPr lang="en-US" dirty="0" smtClean="0">
                <a:solidFill>
                  <a:srgbClr val="FF0000"/>
                </a:solidFill>
              </a:rPr>
              <a:t>      </a:t>
            </a:r>
            <a:r>
              <a:rPr lang="zh-CN" altLang="en-US" dirty="0" smtClean="0">
                <a:solidFill>
                  <a:srgbClr val="FF0000"/>
                </a:solidFill>
              </a:rPr>
              <a:t>制度：农村家庭联产承包责任制（</a:t>
            </a:r>
            <a:r>
              <a:rPr lang="en-US" dirty="0" smtClean="0">
                <a:solidFill>
                  <a:srgbClr val="FF0000"/>
                </a:solidFill>
              </a:rPr>
              <a:t>1</a:t>
            </a:r>
            <a:r>
              <a:rPr lang="zh-CN" altLang="en-US" dirty="0" smtClean="0">
                <a:solidFill>
                  <a:srgbClr val="FF0000"/>
                </a:solidFill>
              </a:rPr>
              <a:t>分）</a:t>
            </a:r>
          </a:p>
          <a:p>
            <a:r>
              <a:rPr lang="en-US" dirty="0" smtClean="0">
                <a:solidFill>
                  <a:srgbClr val="FF0000"/>
                </a:solidFill>
              </a:rPr>
              <a:t>  </a:t>
            </a:r>
            <a:r>
              <a:rPr lang="zh-CN" altLang="en-US" dirty="0" smtClean="0">
                <a:solidFill>
                  <a:srgbClr val="FF0000"/>
                </a:solidFill>
              </a:rPr>
              <a:t>变化：农民生产积极性大大提高了；农村生产力得到了发展；农村面貌发生了改变。（</a:t>
            </a:r>
            <a:r>
              <a:rPr lang="en-US" dirty="0" smtClean="0">
                <a:solidFill>
                  <a:srgbClr val="FF0000"/>
                </a:solidFill>
              </a:rPr>
              <a:t>2</a:t>
            </a:r>
            <a:r>
              <a:rPr lang="zh-CN" altLang="en-US" dirty="0" smtClean="0">
                <a:solidFill>
                  <a:srgbClr val="FF0000"/>
                </a:solidFill>
              </a:rPr>
              <a:t>分）（答对</a:t>
            </a:r>
            <a:r>
              <a:rPr lang="en-US" dirty="0" smtClean="0">
                <a:solidFill>
                  <a:srgbClr val="FF0000"/>
                </a:solidFill>
              </a:rPr>
              <a:t>2</a:t>
            </a:r>
            <a:r>
              <a:rPr lang="zh-CN" altLang="en-US" dirty="0" smtClean="0">
                <a:solidFill>
                  <a:srgbClr val="FF0000"/>
                </a:solidFill>
              </a:rPr>
              <a:t>点即可得</a:t>
            </a:r>
            <a:r>
              <a:rPr lang="en-US" dirty="0" smtClean="0">
                <a:solidFill>
                  <a:srgbClr val="FF0000"/>
                </a:solidFill>
              </a:rPr>
              <a:t>2</a:t>
            </a:r>
            <a:r>
              <a:rPr lang="zh-CN" altLang="en-US" dirty="0" smtClean="0">
                <a:solidFill>
                  <a:srgbClr val="FF0000"/>
                </a:solidFill>
              </a:rPr>
              <a:t>分）</a:t>
            </a:r>
          </a:p>
          <a:p>
            <a:r>
              <a:rPr lang="zh-CN" altLang="en-US" dirty="0" smtClean="0">
                <a:solidFill>
                  <a:srgbClr val="FF0000"/>
                </a:solidFill>
              </a:rPr>
              <a:t>（</a:t>
            </a:r>
            <a:r>
              <a:rPr lang="en-US" dirty="0" smtClean="0">
                <a:solidFill>
                  <a:srgbClr val="FF0000"/>
                </a:solidFill>
              </a:rPr>
              <a:t>4</a:t>
            </a:r>
            <a:r>
              <a:rPr lang="zh-CN" altLang="en-US" dirty="0" smtClean="0">
                <a:solidFill>
                  <a:srgbClr val="FF0000"/>
                </a:solidFill>
              </a:rPr>
              <a:t>）生产关系要适应生产力发展水平；坚持以经济建设为中心；政府制定科学规划，应遵循客观规律；关注“三农”等。（言之有理酌情给分，共</a:t>
            </a:r>
            <a:r>
              <a:rPr lang="en-US" dirty="0" smtClean="0">
                <a:solidFill>
                  <a:srgbClr val="FF0000"/>
                </a:solidFill>
              </a:rPr>
              <a:t>2</a:t>
            </a:r>
            <a:r>
              <a:rPr lang="zh-CN" altLang="en-US" dirty="0" smtClean="0">
                <a:solidFill>
                  <a:srgbClr val="FF0000"/>
                </a:solidFill>
              </a:rPr>
              <a:t>分）</a:t>
            </a:r>
          </a:p>
          <a:p>
            <a:endParaRPr lang="en-US" altLang="zh-CN" dirty="0" smtClean="0">
              <a:solidFill>
                <a:srgbClr val="FF0000"/>
              </a:solidFill>
            </a:endParaRPr>
          </a:p>
        </p:txBody>
      </p:sp>
      <p:sp>
        <p:nvSpPr>
          <p:cNvPr id="2" name="标题 1"/>
          <p:cNvSpPr>
            <a:spLocks noGrp="1"/>
          </p:cNvSpPr>
          <p:nvPr>
            <p:ph type="title"/>
          </p:nvPr>
        </p:nvSpPr>
        <p:spPr>
          <a:xfrm>
            <a:off x="457200" y="274638"/>
            <a:ext cx="4186808" cy="562074"/>
          </a:xfrm>
        </p:spPr>
        <p:txBody>
          <a:bodyPr>
            <a:normAutofit fontScale="90000"/>
          </a:bodyPr>
          <a:lstStyle/>
          <a:p>
            <a:r>
              <a:rPr lang="zh-CN" altLang="en-US" dirty="0" smtClean="0"/>
              <a:t>历史八下第二单元</a:t>
            </a:r>
            <a:endParaRPr lang="zh-CN" altLang="en-US" dirty="0"/>
          </a:p>
        </p:txBody>
      </p:sp>
      <p:sp>
        <p:nvSpPr>
          <p:cNvPr id="5" name="矩形 4"/>
          <p:cNvSpPr/>
          <p:nvPr/>
        </p:nvSpPr>
        <p:spPr>
          <a:xfrm>
            <a:off x="611560" y="980728"/>
            <a:ext cx="1800200" cy="523220"/>
          </a:xfrm>
          <a:prstGeom prst="rect">
            <a:avLst/>
          </a:prstGeom>
        </p:spPr>
        <p:style>
          <a:lnRef idx="2">
            <a:schemeClr val="accent3"/>
          </a:lnRef>
          <a:fillRef idx="1">
            <a:schemeClr val="lt1"/>
          </a:fillRef>
          <a:effectRef idx="0">
            <a:schemeClr val="accent3"/>
          </a:effectRef>
          <a:fontRef idx="minor">
            <a:schemeClr val="dk1"/>
          </a:fontRef>
        </p:style>
        <p:txBody>
          <a:bodyPr wrap="square" lIns="91440" tIns="45720" rIns="91440" bIns="45720">
            <a:spAutoFit/>
          </a:bodyPr>
          <a:lstStyle/>
          <a:p>
            <a:r>
              <a:rPr lang="zh-CN" altLang="en-US" sz="28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真题回放</a:t>
            </a:r>
            <a:endParaRPr lang="zh-CN" altLang="en-US" sz="28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additive="base">
                                        <p:cTn id="1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1844825"/>
            <a:ext cx="8534182" cy="4298820"/>
          </a:xfrm>
        </p:spPr>
        <p:txBody>
          <a:bodyPr>
            <a:normAutofit/>
          </a:bodyPr>
          <a:lstStyle/>
          <a:p>
            <a:r>
              <a:rPr lang="zh-CN" altLang="en-US" dirty="0" smtClean="0">
                <a:solidFill>
                  <a:srgbClr val="FF0000"/>
                </a:solidFill>
              </a:rPr>
              <a:t>答案：</a:t>
            </a:r>
            <a:r>
              <a:rPr lang="en-US" altLang="zh-CN" dirty="0" smtClean="0">
                <a:solidFill>
                  <a:srgbClr val="FF0000"/>
                </a:solidFill>
              </a:rPr>
              <a:t>D</a:t>
            </a:r>
          </a:p>
          <a:p>
            <a:r>
              <a:rPr lang="zh-CN" altLang="en-US" dirty="0" smtClean="0">
                <a:solidFill>
                  <a:srgbClr val="FF0000"/>
                </a:solidFill>
              </a:rPr>
              <a:t>解析：本题难度适中，考查文化大革命，它给国家和人民带来了巨大灾难，是消极的影响，答案选</a:t>
            </a:r>
            <a:r>
              <a:rPr lang="en-US" dirty="0" smtClean="0">
                <a:solidFill>
                  <a:srgbClr val="FF0000"/>
                </a:solidFill>
              </a:rPr>
              <a:t>D</a:t>
            </a:r>
            <a:r>
              <a:rPr lang="zh-CN" altLang="en-US" dirty="0" smtClean="0">
                <a:solidFill>
                  <a:srgbClr val="FF0000"/>
                </a:solidFill>
              </a:rPr>
              <a:t>。</a:t>
            </a:r>
            <a:r>
              <a:rPr lang="en-US" dirty="0" smtClean="0">
                <a:solidFill>
                  <a:srgbClr val="FF0000"/>
                </a:solidFill>
              </a:rPr>
              <a:t>A</a:t>
            </a:r>
            <a:r>
              <a:rPr lang="zh-CN" altLang="en-US" dirty="0" smtClean="0">
                <a:solidFill>
                  <a:srgbClr val="FF0000"/>
                </a:solidFill>
              </a:rPr>
              <a:t>是在三大改造后，</a:t>
            </a:r>
            <a:r>
              <a:rPr lang="en-US" dirty="0" smtClean="0">
                <a:solidFill>
                  <a:srgbClr val="FF0000"/>
                </a:solidFill>
              </a:rPr>
              <a:t>B</a:t>
            </a:r>
            <a:r>
              <a:rPr lang="zh-CN" altLang="en-US" dirty="0" smtClean="0">
                <a:solidFill>
                  <a:srgbClr val="FF0000"/>
                </a:solidFill>
              </a:rPr>
              <a:t>应该是家庭联产承包责任制，</a:t>
            </a:r>
            <a:r>
              <a:rPr lang="en-US" dirty="0" smtClean="0">
                <a:solidFill>
                  <a:srgbClr val="FF0000"/>
                </a:solidFill>
              </a:rPr>
              <a:t>C</a:t>
            </a:r>
            <a:r>
              <a:rPr lang="zh-CN" altLang="en-US" dirty="0" smtClean="0">
                <a:solidFill>
                  <a:srgbClr val="FF0000"/>
                </a:solidFill>
              </a:rPr>
              <a:t>是三大改造。</a:t>
            </a:r>
          </a:p>
          <a:p>
            <a:endParaRPr lang="en-US" altLang="zh-CN" dirty="0" smtClean="0">
              <a:solidFill>
                <a:srgbClr val="FF0000"/>
              </a:solidFill>
            </a:endParaRPr>
          </a:p>
        </p:txBody>
      </p:sp>
      <p:sp>
        <p:nvSpPr>
          <p:cNvPr id="2" name="标题 1"/>
          <p:cNvSpPr>
            <a:spLocks noGrp="1"/>
          </p:cNvSpPr>
          <p:nvPr>
            <p:ph type="title"/>
          </p:nvPr>
        </p:nvSpPr>
        <p:spPr>
          <a:xfrm>
            <a:off x="457200" y="274638"/>
            <a:ext cx="4186808" cy="562074"/>
          </a:xfrm>
        </p:spPr>
        <p:txBody>
          <a:bodyPr>
            <a:normAutofit fontScale="90000"/>
          </a:bodyPr>
          <a:lstStyle/>
          <a:p>
            <a:r>
              <a:rPr lang="zh-CN" altLang="en-US" dirty="0" smtClean="0"/>
              <a:t>历史八下第二</a:t>
            </a:r>
            <a:r>
              <a:rPr lang="zh-CN" altLang="en-US" dirty="0" smtClean="0"/>
              <a:t>单元</a:t>
            </a:r>
            <a:endParaRPr lang="zh-CN" altLang="en-US" dirty="0"/>
          </a:p>
        </p:txBody>
      </p:sp>
      <p:sp>
        <p:nvSpPr>
          <p:cNvPr id="5" name="矩形 4"/>
          <p:cNvSpPr/>
          <p:nvPr/>
        </p:nvSpPr>
        <p:spPr>
          <a:xfrm>
            <a:off x="611560" y="980728"/>
            <a:ext cx="1800200" cy="523220"/>
          </a:xfrm>
          <a:prstGeom prst="rect">
            <a:avLst/>
          </a:prstGeom>
        </p:spPr>
        <p:style>
          <a:lnRef idx="2">
            <a:schemeClr val="accent3"/>
          </a:lnRef>
          <a:fillRef idx="1">
            <a:schemeClr val="lt1"/>
          </a:fillRef>
          <a:effectRef idx="0">
            <a:schemeClr val="accent3"/>
          </a:effectRef>
          <a:fontRef idx="minor">
            <a:schemeClr val="dk1"/>
          </a:fontRef>
        </p:style>
        <p:txBody>
          <a:bodyPr wrap="square" lIns="91440" tIns="45720" rIns="91440" bIns="45720">
            <a:spAutoFit/>
          </a:bodyPr>
          <a:lstStyle/>
          <a:p>
            <a:r>
              <a:rPr lang="zh-CN" altLang="en-US" sz="28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真题回放</a:t>
            </a:r>
            <a:endParaRPr lang="zh-CN" altLang="en-US" sz="28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1844825"/>
            <a:ext cx="8534182" cy="4298820"/>
          </a:xfrm>
        </p:spPr>
        <p:txBody>
          <a:bodyPr>
            <a:normAutofit/>
          </a:bodyPr>
          <a:lstStyle/>
          <a:p>
            <a:r>
              <a:rPr lang="zh-CN" altLang="en-US" b="1" dirty="0" smtClean="0"/>
              <a:t>（</a:t>
            </a:r>
            <a:r>
              <a:rPr lang="en-US" b="1" dirty="0" smtClean="0"/>
              <a:t>2012</a:t>
            </a:r>
            <a:r>
              <a:rPr lang="zh-CN" altLang="en-US" b="1" dirty="0" smtClean="0"/>
              <a:t>湖南株洲</a:t>
            </a:r>
            <a:r>
              <a:rPr lang="en-US" b="1" dirty="0" smtClean="0"/>
              <a:t>)</a:t>
            </a:r>
          </a:p>
          <a:p>
            <a:r>
              <a:rPr lang="en-US" dirty="0" smtClean="0"/>
              <a:t>11</a:t>
            </a:r>
            <a:r>
              <a:rPr lang="zh-CN" altLang="en-US" dirty="0" smtClean="0"/>
              <a:t>．毛泽东对于建国初我国工业的落后状态，做出了一段令人印象深刻的讲话：“我们一辆汽车、一架飞机、一辆坦克、一辆拖拉机都不能造。”因此，我国的第一个五年计划就是集中力量发展以下哪一产业</a:t>
            </a:r>
          </a:p>
          <a:p>
            <a:r>
              <a:rPr lang="en-US" dirty="0" smtClean="0"/>
              <a:t>A</a:t>
            </a:r>
            <a:r>
              <a:rPr lang="zh-CN" altLang="en-US" dirty="0" smtClean="0"/>
              <a:t>．农业</a:t>
            </a:r>
            <a:r>
              <a:rPr lang="en-US" dirty="0" smtClean="0"/>
              <a:t>  	B</a:t>
            </a:r>
            <a:r>
              <a:rPr lang="zh-CN" altLang="en-US" dirty="0" smtClean="0"/>
              <a:t>．手工业</a:t>
            </a:r>
            <a:r>
              <a:rPr lang="en-US" dirty="0" smtClean="0"/>
              <a:t>	C</a:t>
            </a:r>
            <a:r>
              <a:rPr lang="zh-CN" altLang="en-US" dirty="0" smtClean="0"/>
              <a:t>．轻工业</a:t>
            </a:r>
            <a:r>
              <a:rPr lang="en-US" dirty="0" smtClean="0"/>
              <a:t>  	D</a:t>
            </a:r>
            <a:r>
              <a:rPr lang="zh-CN" altLang="en-US" dirty="0" smtClean="0"/>
              <a:t>．重工业</a:t>
            </a:r>
          </a:p>
          <a:p>
            <a:endParaRPr lang="en-US" altLang="zh-CN" dirty="0" smtClean="0"/>
          </a:p>
        </p:txBody>
      </p:sp>
      <p:sp>
        <p:nvSpPr>
          <p:cNvPr id="2" name="标题 1"/>
          <p:cNvSpPr>
            <a:spLocks noGrp="1"/>
          </p:cNvSpPr>
          <p:nvPr>
            <p:ph type="title"/>
          </p:nvPr>
        </p:nvSpPr>
        <p:spPr>
          <a:xfrm>
            <a:off x="457200" y="274638"/>
            <a:ext cx="4186808" cy="562074"/>
          </a:xfrm>
        </p:spPr>
        <p:txBody>
          <a:bodyPr>
            <a:normAutofit fontScale="90000"/>
          </a:bodyPr>
          <a:lstStyle/>
          <a:p>
            <a:r>
              <a:rPr lang="zh-CN" altLang="en-US" dirty="0" smtClean="0"/>
              <a:t>历史八下第二</a:t>
            </a:r>
            <a:r>
              <a:rPr lang="zh-CN" altLang="en-US" dirty="0" smtClean="0"/>
              <a:t>单元</a:t>
            </a:r>
            <a:endParaRPr lang="zh-CN" altLang="en-US" dirty="0"/>
          </a:p>
        </p:txBody>
      </p:sp>
      <p:sp>
        <p:nvSpPr>
          <p:cNvPr id="5" name="矩形 4"/>
          <p:cNvSpPr/>
          <p:nvPr/>
        </p:nvSpPr>
        <p:spPr>
          <a:xfrm>
            <a:off x="611560" y="980728"/>
            <a:ext cx="1800200" cy="523220"/>
          </a:xfrm>
          <a:prstGeom prst="rect">
            <a:avLst/>
          </a:prstGeom>
        </p:spPr>
        <p:style>
          <a:lnRef idx="2">
            <a:schemeClr val="accent3"/>
          </a:lnRef>
          <a:fillRef idx="1">
            <a:schemeClr val="lt1"/>
          </a:fillRef>
          <a:effectRef idx="0">
            <a:schemeClr val="accent3"/>
          </a:effectRef>
          <a:fontRef idx="minor">
            <a:schemeClr val="dk1"/>
          </a:fontRef>
        </p:style>
        <p:txBody>
          <a:bodyPr wrap="square" lIns="91440" tIns="45720" rIns="91440" bIns="45720">
            <a:spAutoFit/>
          </a:bodyPr>
          <a:lstStyle/>
          <a:p>
            <a:r>
              <a:rPr lang="zh-CN" altLang="en-US" sz="28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真题回放</a:t>
            </a:r>
            <a:endParaRPr lang="zh-CN" altLang="en-US" sz="28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transition>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1844825"/>
            <a:ext cx="8534182" cy="4298820"/>
          </a:xfrm>
        </p:spPr>
        <p:txBody>
          <a:bodyPr>
            <a:normAutofit/>
          </a:bodyPr>
          <a:lstStyle/>
          <a:p>
            <a:r>
              <a:rPr lang="zh-CN" altLang="en-US" dirty="0" smtClean="0">
                <a:solidFill>
                  <a:srgbClr val="FF0000"/>
                </a:solidFill>
              </a:rPr>
              <a:t>答案：</a:t>
            </a:r>
            <a:r>
              <a:rPr lang="en-US" altLang="zh-CN" dirty="0" smtClean="0">
                <a:solidFill>
                  <a:srgbClr val="FF0000"/>
                </a:solidFill>
              </a:rPr>
              <a:t>D</a:t>
            </a:r>
          </a:p>
          <a:p>
            <a:r>
              <a:rPr lang="zh-CN" altLang="en-US" dirty="0" smtClean="0">
                <a:solidFill>
                  <a:srgbClr val="FF0000"/>
                </a:solidFill>
              </a:rPr>
              <a:t>考点：一五计划</a:t>
            </a:r>
          </a:p>
          <a:p>
            <a:r>
              <a:rPr lang="zh-CN" altLang="en-US" dirty="0" smtClean="0">
                <a:solidFill>
                  <a:srgbClr val="FF0000"/>
                </a:solidFill>
              </a:rPr>
              <a:t>解析：本题难度中等，考查课本基础知识，由题目中关键词第一个五年计划，时间为</a:t>
            </a:r>
            <a:r>
              <a:rPr lang="en-US" dirty="0" smtClean="0">
                <a:solidFill>
                  <a:srgbClr val="FF0000"/>
                </a:solidFill>
              </a:rPr>
              <a:t>1953-1957</a:t>
            </a:r>
            <a:r>
              <a:rPr lang="zh-CN" altLang="en-US" dirty="0" smtClean="0">
                <a:solidFill>
                  <a:srgbClr val="FF0000"/>
                </a:solidFill>
              </a:rPr>
              <a:t>年，集中力发展重工业，答案选</a:t>
            </a:r>
            <a:r>
              <a:rPr lang="en-US" dirty="0" smtClean="0">
                <a:solidFill>
                  <a:srgbClr val="FF0000"/>
                </a:solidFill>
              </a:rPr>
              <a:t>D</a:t>
            </a:r>
            <a:endParaRPr lang="zh-CN" altLang="en-US" dirty="0" smtClean="0">
              <a:solidFill>
                <a:srgbClr val="FF0000"/>
              </a:solidFill>
            </a:endParaRPr>
          </a:p>
          <a:p>
            <a:endParaRPr lang="en-US" altLang="zh-CN" dirty="0" smtClean="0">
              <a:solidFill>
                <a:srgbClr val="FF0000"/>
              </a:solidFill>
            </a:endParaRPr>
          </a:p>
        </p:txBody>
      </p:sp>
      <p:sp>
        <p:nvSpPr>
          <p:cNvPr id="2" name="标题 1"/>
          <p:cNvSpPr>
            <a:spLocks noGrp="1"/>
          </p:cNvSpPr>
          <p:nvPr>
            <p:ph type="title"/>
          </p:nvPr>
        </p:nvSpPr>
        <p:spPr>
          <a:xfrm>
            <a:off x="457200" y="274638"/>
            <a:ext cx="4186808" cy="562074"/>
          </a:xfrm>
        </p:spPr>
        <p:txBody>
          <a:bodyPr>
            <a:normAutofit fontScale="90000"/>
          </a:bodyPr>
          <a:lstStyle/>
          <a:p>
            <a:r>
              <a:rPr lang="zh-CN" altLang="en-US" dirty="0" smtClean="0"/>
              <a:t>历史八下</a:t>
            </a:r>
            <a:r>
              <a:rPr lang="zh-CN" altLang="en-US" dirty="0" smtClean="0"/>
              <a:t>第二单元</a:t>
            </a:r>
            <a:endParaRPr lang="zh-CN" altLang="en-US" dirty="0"/>
          </a:p>
        </p:txBody>
      </p:sp>
      <p:sp>
        <p:nvSpPr>
          <p:cNvPr id="5" name="矩形 4"/>
          <p:cNvSpPr/>
          <p:nvPr/>
        </p:nvSpPr>
        <p:spPr>
          <a:xfrm>
            <a:off x="611560" y="980728"/>
            <a:ext cx="1800200" cy="523220"/>
          </a:xfrm>
          <a:prstGeom prst="rect">
            <a:avLst/>
          </a:prstGeom>
        </p:spPr>
        <p:style>
          <a:lnRef idx="2">
            <a:schemeClr val="accent3"/>
          </a:lnRef>
          <a:fillRef idx="1">
            <a:schemeClr val="lt1"/>
          </a:fillRef>
          <a:effectRef idx="0">
            <a:schemeClr val="accent3"/>
          </a:effectRef>
          <a:fontRef idx="minor">
            <a:schemeClr val="dk1"/>
          </a:fontRef>
        </p:style>
        <p:txBody>
          <a:bodyPr wrap="square" lIns="91440" tIns="45720" rIns="91440" bIns="45720">
            <a:spAutoFit/>
          </a:bodyPr>
          <a:lstStyle/>
          <a:p>
            <a:r>
              <a:rPr lang="zh-CN" altLang="en-US" sz="28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真题回放</a:t>
            </a:r>
            <a:endParaRPr lang="zh-CN" altLang="en-US" sz="28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1844825"/>
            <a:ext cx="8534182" cy="4298820"/>
          </a:xfrm>
        </p:spPr>
        <p:txBody>
          <a:bodyPr>
            <a:normAutofit fontScale="85000" lnSpcReduction="20000"/>
          </a:bodyPr>
          <a:lstStyle/>
          <a:p>
            <a:r>
              <a:rPr lang="zh-CN" altLang="en-US" b="1" dirty="0" smtClean="0"/>
              <a:t>（</a:t>
            </a:r>
            <a:r>
              <a:rPr lang="en-US" b="1" dirty="0" smtClean="0"/>
              <a:t>2012</a:t>
            </a:r>
            <a:r>
              <a:rPr lang="en-US" altLang="zh-CN" b="1" dirty="0" smtClean="0"/>
              <a:t>·</a:t>
            </a:r>
            <a:r>
              <a:rPr lang="zh-CN" altLang="en-US" b="1" dirty="0" smtClean="0"/>
              <a:t>贵州六盘水</a:t>
            </a:r>
            <a:r>
              <a:rPr lang="zh-CN" altLang="en-US" b="1" dirty="0" smtClean="0"/>
              <a:t>）</a:t>
            </a:r>
            <a:endParaRPr lang="en-US" altLang="zh-CN" b="1" dirty="0" smtClean="0"/>
          </a:p>
          <a:p>
            <a:r>
              <a:rPr lang="en-US" dirty="0" smtClean="0"/>
              <a:t>23</a:t>
            </a:r>
            <a:r>
              <a:rPr lang="zh-CN" altLang="en-US" dirty="0" smtClean="0"/>
              <a:t>．阅读材料，回答问题（</a:t>
            </a:r>
            <a:r>
              <a:rPr lang="en-US" dirty="0" smtClean="0"/>
              <a:t>10</a:t>
            </a:r>
            <a:r>
              <a:rPr lang="zh-CN" altLang="en-US" dirty="0" smtClean="0"/>
              <a:t>分）</a:t>
            </a:r>
          </a:p>
          <a:p>
            <a:r>
              <a:rPr lang="zh-CN" altLang="en-US" dirty="0" smtClean="0"/>
              <a:t>材料一</a:t>
            </a:r>
            <a:r>
              <a:rPr lang="en-US" dirty="0" smtClean="0"/>
              <a:t>  1958</a:t>
            </a:r>
            <a:r>
              <a:rPr lang="zh-CN" altLang="en-US" dirty="0" smtClean="0"/>
              <a:t>年几千万人开始大炼钢铁，不仅钢铁厂开足马力，土高炉也遍地开花，到了</a:t>
            </a:r>
            <a:r>
              <a:rPr lang="en-US" dirty="0" smtClean="0"/>
              <a:t>10</a:t>
            </a:r>
            <a:r>
              <a:rPr lang="zh-CN" altLang="en-US" dirty="0" smtClean="0"/>
              <a:t>月底就达到了几百万座。</a:t>
            </a:r>
            <a:r>
              <a:rPr lang="en-US" altLang="zh-CN" dirty="0" smtClean="0"/>
              <a:t>……</a:t>
            </a:r>
            <a:r>
              <a:rPr lang="en-US" dirty="0" smtClean="0"/>
              <a:t>1958</a:t>
            </a:r>
            <a:r>
              <a:rPr lang="zh-CN" altLang="en-US" dirty="0" smtClean="0"/>
              <a:t>年夏秋之际，各地纷纷成立人民公社。公社的一切财产统一核算，统一分配；公社还大办公共食堂，实行吃饭不要钱，“鼓足干劲生产，放开肚皮吃饭”是当时流行的口号。</a:t>
            </a:r>
          </a:p>
          <a:p>
            <a:r>
              <a:rPr lang="zh-CN" altLang="en-US" dirty="0" smtClean="0"/>
              <a:t>材料二</a:t>
            </a:r>
            <a:r>
              <a:rPr lang="en-US" dirty="0" smtClean="0"/>
              <a:t>  </a:t>
            </a:r>
            <a:r>
              <a:rPr lang="zh-CN" altLang="en-US" dirty="0" smtClean="0"/>
              <a:t>文革期间，经济建设仍取得了一定的成绩。工农业总产值保持了一定速度的增长，一批重点工程相继完成，国防科技也取得了重大成就。</a:t>
            </a:r>
          </a:p>
          <a:p>
            <a:r>
              <a:rPr lang="zh-CN" altLang="en-US" dirty="0" smtClean="0"/>
              <a:t>材料三</a:t>
            </a:r>
            <a:r>
              <a:rPr lang="en-US" dirty="0" smtClean="0"/>
              <a:t>  </a:t>
            </a:r>
            <a:r>
              <a:rPr lang="zh-CN" altLang="en-US" dirty="0" smtClean="0"/>
              <a:t>十一届中三全会以来，我国现代化建设取得了伟大成就，农业产业结构调整正在改变农村面貌。工业化程度迅速提高。我国的经济总量已跃居世界第六位，综合国力大为提高。</a:t>
            </a:r>
          </a:p>
          <a:p>
            <a:endParaRPr lang="en-US" altLang="zh-CN" dirty="0" smtClean="0"/>
          </a:p>
        </p:txBody>
      </p:sp>
      <p:sp>
        <p:nvSpPr>
          <p:cNvPr id="2" name="标题 1"/>
          <p:cNvSpPr>
            <a:spLocks noGrp="1"/>
          </p:cNvSpPr>
          <p:nvPr>
            <p:ph type="title"/>
          </p:nvPr>
        </p:nvSpPr>
        <p:spPr>
          <a:xfrm>
            <a:off x="457200" y="274638"/>
            <a:ext cx="4186808" cy="562074"/>
          </a:xfrm>
        </p:spPr>
        <p:txBody>
          <a:bodyPr>
            <a:normAutofit fontScale="90000"/>
          </a:bodyPr>
          <a:lstStyle/>
          <a:p>
            <a:r>
              <a:rPr lang="zh-CN" altLang="en-US" dirty="0" smtClean="0"/>
              <a:t>历史八下第二单元</a:t>
            </a:r>
            <a:endParaRPr lang="zh-CN" altLang="en-US" dirty="0"/>
          </a:p>
        </p:txBody>
      </p:sp>
      <p:sp>
        <p:nvSpPr>
          <p:cNvPr id="5" name="矩形 4"/>
          <p:cNvSpPr/>
          <p:nvPr/>
        </p:nvSpPr>
        <p:spPr>
          <a:xfrm>
            <a:off x="611560" y="980728"/>
            <a:ext cx="1800200" cy="523220"/>
          </a:xfrm>
          <a:prstGeom prst="rect">
            <a:avLst/>
          </a:prstGeom>
        </p:spPr>
        <p:style>
          <a:lnRef idx="2">
            <a:schemeClr val="accent3"/>
          </a:lnRef>
          <a:fillRef idx="1">
            <a:schemeClr val="lt1"/>
          </a:fillRef>
          <a:effectRef idx="0">
            <a:schemeClr val="accent3"/>
          </a:effectRef>
          <a:fontRef idx="minor">
            <a:schemeClr val="dk1"/>
          </a:fontRef>
        </p:style>
        <p:txBody>
          <a:bodyPr wrap="square" lIns="91440" tIns="45720" rIns="91440" bIns="45720">
            <a:spAutoFit/>
          </a:bodyPr>
          <a:lstStyle/>
          <a:p>
            <a:r>
              <a:rPr lang="zh-CN" altLang="en-US" sz="28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真题回放</a:t>
            </a:r>
            <a:endParaRPr lang="zh-CN" altLang="en-US" sz="28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transition>
    <p:wedg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1844825"/>
            <a:ext cx="8534182" cy="4298820"/>
          </a:xfrm>
        </p:spPr>
        <p:txBody>
          <a:bodyPr>
            <a:normAutofit/>
          </a:bodyPr>
          <a:lstStyle/>
          <a:p>
            <a:r>
              <a:rPr lang="zh-CN" altLang="en-US" dirty="0" smtClean="0"/>
              <a:t>（</a:t>
            </a:r>
            <a:r>
              <a:rPr lang="en-US" dirty="0" smtClean="0"/>
              <a:t>1</a:t>
            </a:r>
            <a:r>
              <a:rPr lang="zh-CN" altLang="en-US" dirty="0" smtClean="0"/>
              <a:t>）依据材料一指出在社会主义建设道路的初步探索中出现的两个急躁冒进的失误。（</a:t>
            </a:r>
            <a:r>
              <a:rPr lang="en-US" dirty="0" smtClean="0"/>
              <a:t>4</a:t>
            </a:r>
            <a:r>
              <a:rPr lang="zh-CN" altLang="en-US" dirty="0" smtClean="0"/>
              <a:t>分）</a:t>
            </a:r>
          </a:p>
          <a:p>
            <a:r>
              <a:rPr lang="zh-CN" altLang="en-US" dirty="0" smtClean="0"/>
              <a:t>（</a:t>
            </a:r>
            <a:r>
              <a:rPr lang="en-US" dirty="0" smtClean="0"/>
              <a:t>2</a:t>
            </a:r>
            <a:r>
              <a:rPr lang="zh-CN" altLang="en-US" dirty="0" smtClean="0"/>
              <a:t>）材料二中“经济建设仍取得了一定的成绩”的原因是什么？（</a:t>
            </a:r>
            <a:r>
              <a:rPr lang="en-US" dirty="0" smtClean="0"/>
              <a:t>2</a:t>
            </a:r>
            <a:r>
              <a:rPr lang="zh-CN" altLang="en-US" dirty="0" smtClean="0"/>
              <a:t>分）</a:t>
            </a:r>
          </a:p>
          <a:p>
            <a:r>
              <a:rPr lang="zh-CN" altLang="en-US" dirty="0" smtClean="0"/>
              <a:t>（</a:t>
            </a:r>
            <a:r>
              <a:rPr lang="en-US" dirty="0" smtClean="0"/>
              <a:t>3</a:t>
            </a:r>
            <a:r>
              <a:rPr lang="zh-CN" altLang="en-US" dirty="0" smtClean="0"/>
              <a:t>）在</a:t>
            </a:r>
            <a:r>
              <a:rPr lang="en-US" dirty="0" smtClean="0"/>
              <a:t>1964</a:t>
            </a:r>
            <a:r>
              <a:rPr lang="zh-CN" altLang="en-US" dirty="0" smtClean="0"/>
              <a:t>年，“国防科技也取得了重大成就”指的是什么？（</a:t>
            </a:r>
            <a:r>
              <a:rPr lang="en-US" dirty="0" smtClean="0"/>
              <a:t>2</a:t>
            </a:r>
            <a:r>
              <a:rPr lang="zh-CN" altLang="en-US" dirty="0" smtClean="0"/>
              <a:t>分）</a:t>
            </a:r>
          </a:p>
          <a:p>
            <a:r>
              <a:rPr lang="zh-CN" altLang="en-US" dirty="0" smtClean="0"/>
              <a:t>（</a:t>
            </a:r>
            <a:r>
              <a:rPr lang="en-US" dirty="0" smtClean="0"/>
              <a:t>4</a:t>
            </a:r>
            <a:r>
              <a:rPr lang="zh-CN" altLang="en-US" dirty="0" smtClean="0"/>
              <a:t>）材料三反映了改革开放以来，我国现代化建设取得的伟大成就，这些成绩得益于改革开放的总设计师，他是谁？（</a:t>
            </a:r>
            <a:r>
              <a:rPr lang="en-US" dirty="0" smtClean="0"/>
              <a:t>2</a:t>
            </a:r>
            <a:r>
              <a:rPr lang="zh-CN" altLang="en-US" dirty="0" smtClean="0"/>
              <a:t>分）</a:t>
            </a:r>
            <a:endParaRPr lang="zh-CN" altLang="en-US" dirty="0"/>
          </a:p>
        </p:txBody>
      </p:sp>
      <p:sp>
        <p:nvSpPr>
          <p:cNvPr id="2" name="标题 1"/>
          <p:cNvSpPr>
            <a:spLocks noGrp="1"/>
          </p:cNvSpPr>
          <p:nvPr>
            <p:ph type="title"/>
          </p:nvPr>
        </p:nvSpPr>
        <p:spPr>
          <a:xfrm>
            <a:off x="457200" y="274638"/>
            <a:ext cx="4186808" cy="562074"/>
          </a:xfrm>
        </p:spPr>
        <p:txBody>
          <a:bodyPr>
            <a:normAutofit fontScale="90000"/>
          </a:bodyPr>
          <a:lstStyle/>
          <a:p>
            <a:r>
              <a:rPr lang="zh-CN" altLang="en-US" dirty="0" smtClean="0"/>
              <a:t>历史八下第二单元</a:t>
            </a:r>
            <a:endParaRPr lang="zh-CN" altLang="en-US" dirty="0"/>
          </a:p>
        </p:txBody>
      </p:sp>
      <p:sp>
        <p:nvSpPr>
          <p:cNvPr id="5" name="矩形 4"/>
          <p:cNvSpPr/>
          <p:nvPr/>
        </p:nvSpPr>
        <p:spPr>
          <a:xfrm>
            <a:off x="611560" y="980728"/>
            <a:ext cx="1800200" cy="523220"/>
          </a:xfrm>
          <a:prstGeom prst="rect">
            <a:avLst/>
          </a:prstGeom>
        </p:spPr>
        <p:style>
          <a:lnRef idx="2">
            <a:schemeClr val="accent3"/>
          </a:lnRef>
          <a:fillRef idx="1">
            <a:schemeClr val="lt1"/>
          </a:fillRef>
          <a:effectRef idx="0">
            <a:schemeClr val="accent3"/>
          </a:effectRef>
          <a:fontRef idx="minor">
            <a:schemeClr val="dk1"/>
          </a:fontRef>
        </p:style>
        <p:txBody>
          <a:bodyPr wrap="square" lIns="91440" tIns="45720" rIns="91440" bIns="45720">
            <a:spAutoFit/>
          </a:bodyPr>
          <a:lstStyle/>
          <a:p>
            <a:r>
              <a:rPr lang="zh-CN" altLang="en-US" sz="28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真题回放</a:t>
            </a:r>
            <a:endParaRPr lang="zh-CN" altLang="en-US" sz="28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transition>
    <p:wedg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1844825"/>
            <a:ext cx="8534182" cy="4298820"/>
          </a:xfrm>
        </p:spPr>
        <p:txBody>
          <a:bodyPr>
            <a:normAutofit/>
          </a:bodyPr>
          <a:lstStyle/>
          <a:p>
            <a:r>
              <a:rPr lang="zh-CN" altLang="en-US" dirty="0" smtClean="0">
                <a:solidFill>
                  <a:srgbClr val="FF0000"/>
                </a:solidFill>
              </a:rPr>
              <a:t>答：（</a:t>
            </a:r>
            <a:r>
              <a:rPr lang="en-US" dirty="0" smtClean="0">
                <a:solidFill>
                  <a:srgbClr val="FF0000"/>
                </a:solidFill>
              </a:rPr>
              <a:t>1</a:t>
            </a:r>
            <a:r>
              <a:rPr lang="zh-CN" altLang="en-US" dirty="0" smtClean="0">
                <a:solidFill>
                  <a:srgbClr val="FF0000"/>
                </a:solidFill>
              </a:rPr>
              <a:t>）“大跃进”运动和人民公社化运动</a:t>
            </a:r>
            <a:r>
              <a:rPr lang="zh-CN" altLang="en-US" dirty="0" smtClean="0">
                <a:solidFill>
                  <a:srgbClr val="FF0000"/>
                </a:solidFill>
              </a:rPr>
              <a:t>；</a:t>
            </a:r>
            <a:endParaRPr lang="en-US" altLang="zh-CN" dirty="0" smtClean="0">
              <a:solidFill>
                <a:srgbClr val="FF0000"/>
              </a:solidFill>
            </a:endParaRPr>
          </a:p>
          <a:p>
            <a:r>
              <a:rPr lang="zh-CN" altLang="en-US" dirty="0" smtClean="0">
                <a:solidFill>
                  <a:srgbClr val="FF0000"/>
                </a:solidFill>
              </a:rPr>
              <a:t>（</a:t>
            </a:r>
            <a:r>
              <a:rPr lang="en-US" dirty="0" smtClean="0">
                <a:solidFill>
                  <a:srgbClr val="FF0000"/>
                </a:solidFill>
              </a:rPr>
              <a:t>2</a:t>
            </a:r>
            <a:r>
              <a:rPr lang="zh-CN" altLang="en-US" dirty="0" smtClean="0">
                <a:solidFill>
                  <a:srgbClr val="FF0000"/>
                </a:solidFill>
              </a:rPr>
              <a:t>）由于周恩来、邓小平等为首的各级干部抵制“左”的错误；全国人民的共同努力等</a:t>
            </a:r>
            <a:r>
              <a:rPr lang="zh-CN" altLang="en-US" dirty="0" smtClean="0">
                <a:solidFill>
                  <a:srgbClr val="FF0000"/>
                </a:solidFill>
              </a:rPr>
              <a:t>。</a:t>
            </a:r>
            <a:endParaRPr lang="en-US" altLang="zh-CN" dirty="0" smtClean="0">
              <a:solidFill>
                <a:srgbClr val="FF0000"/>
              </a:solidFill>
            </a:endParaRPr>
          </a:p>
          <a:p>
            <a:r>
              <a:rPr lang="zh-CN" altLang="en-US" dirty="0" smtClean="0">
                <a:solidFill>
                  <a:srgbClr val="FF0000"/>
                </a:solidFill>
              </a:rPr>
              <a:t>（</a:t>
            </a:r>
            <a:r>
              <a:rPr lang="en-US" dirty="0" smtClean="0">
                <a:solidFill>
                  <a:srgbClr val="FF0000"/>
                </a:solidFill>
              </a:rPr>
              <a:t>3</a:t>
            </a:r>
            <a:r>
              <a:rPr lang="zh-CN" altLang="en-US" dirty="0" smtClean="0">
                <a:solidFill>
                  <a:srgbClr val="FF0000"/>
                </a:solidFill>
              </a:rPr>
              <a:t>）我国第一颗原子弹爆炸试验成功</a:t>
            </a:r>
            <a:r>
              <a:rPr lang="zh-CN" altLang="en-US" dirty="0" smtClean="0">
                <a:solidFill>
                  <a:srgbClr val="FF0000"/>
                </a:solidFill>
              </a:rPr>
              <a:t>。</a:t>
            </a:r>
            <a:endParaRPr lang="en-US" altLang="zh-CN" dirty="0" smtClean="0">
              <a:solidFill>
                <a:srgbClr val="FF0000"/>
              </a:solidFill>
            </a:endParaRPr>
          </a:p>
          <a:p>
            <a:r>
              <a:rPr lang="zh-CN" altLang="en-US" dirty="0" smtClean="0">
                <a:solidFill>
                  <a:srgbClr val="FF0000"/>
                </a:solidFill>
              </a:rPr>
              <a:t>（</a:t>
            </a:r>
            <a:r>
              <a:rPr lang="en-US" dirty="0" smtClean="0">
                <a:solidFill>
                  <a:srgbClr val="FF0000"/>
                </a:solidFill>
              </a:rPr>
              <a:t>4</a:t>
            </a:r>
            <a:r>
              <a:rPr lang="zh-CN" altLang="en-US" dirty="0" smtClean="0">
                <a:solidFill>
                  <a:srgbClr val="FF0000"/>
                </a:solidFill>
              </a:rPr>
              <a:t>）邓小平。</a:t>
            </a:r>
          </a:p>
          <a:p>
            <a:endParaRPr lang="en-US" altLang="zh-CN" dirty="0" smtClean="0">
              <a:solidFill>
                <a:srgbClr val="FF0000"/>
              </a:solidFill>
            </a:endParaRPr>
          </a:p>
        </p:txBody>
      </p:sp>
      <p:sp>
        <p:nvSpPr>
          <p:cNvPr id="2" name="标题 1"/>
          <p:cNvSpPr>
            <a:spLocks noGrp="1"/>
          </p:cNvSpPr>
          <p:nvPr>
            <p:ph type="title"/>
          </p:nvPr>
        </p:nvSpPr>
        <p:spPr>
          <a:xfrm>
            <a:off x="457200" y="274638"/>
            <a:ext cx="4186808" cy="562074"/>
          </a:xfrm>
        </p:spPr>
        <p:txBody>
          <a:bodyPr>
            <a:normAutofit fontScale="90000"/>
          </a:bodyPr>
          <a:lstStyle/>
          <a:p>
            <a:r>
              <a:rPr lang="zh-CN" altLang="en-US" dirty="0" smtClean="0"/>
              <a:t>历史八下第二单元</a:t>
            </a:r>
            <a:endParaRPr lang="zh-CN" altLang="en-US" dirty="0"/>
          </a:p>
        </p:txBody>
      </p:sp>
      <p:sp>
        <p:nvSpPr>
          <p:cNvPr id="5" name="矩形 4"/>
          <p:cNvSpPr/>
          <p:nvPr/>
        </p:nvSpPr>
        <p:spPr>
          <a:xfrm>
            <a:off x="611560" y="980728"/>
            <a:ext cx="1800200" cy="523220"/>
          </a:xfrm>
          <a:prstGeom prst="rect">
            <a:avLst/>
          </a:prstGeom>
        </p:spPr>
        <p:style>
          <a:lnRef idx="2">
            <a:schemeClr val="accent3"/>
          </a:lnRef>
          <a:fillRef idx="1">
            <a:schemeClr val="lt1"/>
          </a:fillRef>
          <a:effectRef idx="0">
            <a:schemeClr val="accent3"/>
          </a:effectRef>
          <a:fontRef idx="minor">
            <a:schemeClr val="dk1"/>
          </a:fontRef>
        </p:style>
        <p:txBody>
          <a:bodyPr wrap="square" lIns="91440" tIns="45720" rIns="91440" bIns="45720">
            <a:spAutoFit/>
          </a:bodyPr>
          <a:lstStyle/>
          <a:p>
            <a:r>
              <a:rPr lang="zh-CN" altLang="en-US" sz="28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真题回放</a:t>
            </a:r>
            <a:endParaRPr lang="zh-CN" altLang="en-US" sz="28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1844825"/>
            <a:ext cx="8534182" cy="4298820"/>
          </a:xfrm>
        </p:spPr>
        <p:txBody>
          <a:bodyPr>
            <a:normAutofit fontScale="55000" lnSpcReduction="20000"/>
          </a:bodyPr>
          <a:lstStyle/>
          <a:p>
            <a:r>
              <a:rPr lang="zh-CN" altLang="en-US" b="1" dirty="0" smtClean="0"/>
              <a:t>（</a:t>
            </a:r>
            <a:r>
              <a:rPr lang="en-US" b="1" dirty="0" smtClean="0"/>
              <a:t>2012</a:t>
            </a:r>
            <a:r>
              <a:rPr lang="zh-CN" altLang="en-US" b="1" dirty="0" smtClean="0"/>
              <a:t>年广东省汕头市</a:t>
            </a:r>
            <a:r>
              <a:rPr lang="zh-CN" altLang="en-US" b="1" dirty="0" smtClean="0"/>
              <a:t>）</a:t>
            </a:r>
            <a:endParaRPr lang="en-US" altLang="zh-CN" b="1" dirty="0" smtClean="0"/>
          </a:p>
          <a:p>
            <a:r>
              <a:rPr lang="en-US" dirty="0" smtClean="0"/>
              <a:t>29</a:t>
            </a:r>
            <a:r>
              <a:rPr lang="zh-CN" altLang="en-US" dirty="0" smtClean="0"/>
              <a:t>、阅读下列材料</a:t>
            </a:r>
          </a:p>
          <a:p>
            <a:r>
              <a:rPr lang="zh-CN" altLang="en-US" b="1" dirty="0" smtClean="0"/>
              <a:t>材料一：“</a:t>
            </a:r>
            <a:r>
              <a:rPr lang="zh-CN" altLang="en-US" dirty="0" smtClean="0"/>
              <a:t>一九五三年将是我国进行大规模建设的第一年。”</a:t>
            </a:r>
          </a:p>
          <a:p>
            <a:r>
              <a:rPr lang="zh-CN" altLang="en-US" dirty="0" smtClean="0"/>
              <a:t>“国家建设包括经济建设、国防建设和文化建设，而以经济建设为基础。”</a:t>
            </a:r>
          </a:p>
          <a:p>
            <a:r>
              <a:rPr lang="zh-CN" altLang="en-US" dirty="0" smtClean="0"/>
              <a:t>“工业化</a:t>
            </a:r>
            <a:r>
              <a:rPr lang="en-US" altLang="zh-CN" dirty="0" smtClean="0"/>
              <a:t>——</a:t>
            </a:r>
            <a:r>
              <a:rPr lang="zh-CN" altLang="en-US" dirty="0" smtClean="0"/>
              <a:t>这是我国人民百年来梦寐以求的理想</a:t>
            </a:r>
            <a:r>
              <a:rPr lang="en-US" dirty="0" smtClean="0"/>
              <a:t>,</a:t>
            </a:r>
            <a:r>
              <a:rPr lang="zh-CN" altLang="en-US" dirty="0" smtClean="0"/>
              <a:t>这是我国人民不再受帝国主义欺负不再过穷困生活的基本保证</a:t>
            </a:r>
            <a:r>
              <a:rPr lang="en-US" dirty="0" smtClean="0"/>
              <a:t>,</a:t>
            </a:r>
            <a:r>
              <a:rPr lang="zh-CN" altLang="en-US" dirty="0" smtClean="0"/>
              <a:t>因此这是全国人民的最高利益。全国人民必须同心同德</a:t>
            </a:r>
            <a:r>
              <a:rPr lang="en-US" dirty="0" smtClean="0"/>
              <a:t>,</a:t>
            </a:r>
            <a:r>
              <a:rPr lang="zh-CN" altLang="en-US" dirty="0" smtClean="0"/>
              <a:t>为这个最高利益而积极奋斗。”</a:t>
            </a:r>
            <a:r>
              <a:rPr lang="en-US" dirty="0" smtClean="0"/>
              <a:t>                          </a:t>
            </a:r>
            <a:r>
              <a:rPr lang="en-US" altLang="zh-CN" dirty="0" smtClean="0"/>
              <a:t>——《</a:t>
            </a:r>
            <a:r>
              <a:rPr lang="zh-CN" altLang="en-US" dirty="0" smtClean="0"/>
              <a:t>人民日报</a:t>
            </a:r>
            <a:r>
              <a:rPr lang="en-US" altLang="zh-CN" dirty="0" smtClean="0"/>
              <a:t>》</a:t>
            </a:r>
            <a:r>
              <a:rPr lang="en-US" dirty="0" smtClean="0"/>
              <a:t>1953</a:t>
            </a:r>
            <a:r>
              <a:rPr lang="zh-CN" altLang="en-US" dirty="0" smtClean="0"/>
              <a:t>年元旦社论</a:t>
            </a:r>
          </a:p>
          <a:p>
            <a:r>
              <a:rPr lang="zh-CN" altLang="en-US" b="1" dirty="0" smtClean="0"/>
              <a:t>材料二：</a:t>
            </a:r>
            <a:r>
              <a:rPr lang="zh-CN" altLang="en-US" dirty="0" smtClean="0"/>
              <a:t>“我们怀着十分兴奋的心情跨入一九七九年。”</a:t>
            </a:r>
            <a:r>
              <a:rPr lang="en-US" dirty="0" smtClean="0"/>
              <a:t>      </a:t>
            </a:r>
            <a:endParaRPr lang="zh-CN" altLang="en-US" dirty="0" smtClean="0"/>
          </a:p>
          <a:p>
            <a:r>
              <a:rPr lang="zh-CN" altLang="en-US" dirty="0" smtClean="0"/>
              <a:t>“把全党工作的着重点转移到社会主义现代化建设上来，是一个伟大的战略转变。”</a:t>
            </a:r>
          </a:p>
          <a:p>
            <a:r>
              <a:rPr lang="zh-CN" altLang="en-US" dirty="0" smtClean="0"/>
              <a:t>“实行四个现代化，大幅度地提高目前落后的生产力，必然要多方面地改变同生产力发展不适应的生产关系和上层建筑，改变一切不适应的管理方式、活动方式和思想方式。”</a:t>
            </a:r>
          </a:p>
          <a:p>
            <a:r>
              <a:rPr lang="en-US" dirty="0" smtClean="0"/>
              <a:t>                                      </a:t>
            </a:r>
            <a:r>
              <a:rPr lang="en-US" altLang="zh-CN" dirty="0" smtClean="0"/>
              <a:t>——《</a:t>
            </a:r>
            <a:r>
              <a:rPr lang="zh-CN" altLang="en-US" dirty="0" smtClean="0"/>
              <a:t>人民日报</a:t>
            </a:r>
            <a:r>
              <a:rPr lang="en-US" altLang="zh-CN" dirty="0" smtClean="0"/>
              <a:t>》</a:t>
            </a:r>
            <a:r>
              <a:rPr lang="en-US" dirty="0" smtClean="0"/>
              <a:t>1979</a:t>
            </a:r>
            <a:r>
              <a:rPr lang="zh-CN" altLang="en-US" dirty="0" smtClean="0"/>
              <a:t>年元旦社论</a:t>
            </a:r>
          </a:p>
          <a:p>
            <a:r>
              <a:rPr lang="zh-CN" altLang="en-US" b="1" dirty="0" smtClean="0"/>
              <a:t>材料三：</a:t>
            </a:r>
            <a:r>
              <a:rPr lang="zh-CN" altLang="en-US" dirty="0" smtClean="0"/>
              <a:t>“在边远地区、落后地区和贫困地区，群众要求包产到户的，应当支持群众的要求</a:t>
            </a:r>
          </a:p>
          <a:p>
            <a:r>
              <a:rPr lang="zh-CN" altLang="en-US" dirty="0" smtClean="0"/>
              <a:t>应当支持群众的要求，可以包产到户，也可以包干到户，并在一个较长的时间内保持稳定；在一般地区，已经实行包产到户的，如果群众不要求改变，就应当允许继续实行。”</a:t>
            </a:r>
          </a:p>
          <a:p>
            <a:r>
              <a:rPr lang="en-US" altLang="zh-CN" dirty="0" smtClean="0"/>
              <a:t>——《</a:t>
            </a:r>
            <a:r>
              <a:rPr lang="zh-CN" altLang="en-US" dirty="0" smtClean="0"/>
              <a:t>中共中央关于印发进一步加强和完善农业生产责任制的几个问题的通知</a:t>
            </a:r>
            <a:r>
              <a:rPr lang="en-US" altLang="zh-CN" dirty="0" smtClean="0"/>
              <a:t>》</a:t>
            </a:r>
            <a:r>
              <a:rPr lang="en-US" dirty="0" smtClean="0"/>
              <a:t>1980</a:t>
            </a:r>
            <a:r>
              <a:rPr lang="zh-CN" altLang="en-US" dirty="0" smtClean="0"/>
              <a:t>年</a:t>
            </a:r>
            <a:r>
              <a:rPr lang="en-US" dirty="0" smtClean="0"/>
              <a:t>9</a:t>
            </a:r>
            <a:r>
              <a:rPr lang="zh-CN" altLang="en-US" dirty="0" smtClean="0"/>
              <a:t>月</a:t>
            </a:r>
            <a:endParaRPr lang="en-US" altLang="zh-CN" dirty="0" smtClean="0"/>
          </a:p>
        </p:txBody>
      </p:sp>
      <p:sp>
        <p:nvSpPr>
          <p:cNvPr id="2" name="标题 1"/>
          <p:cNvSpPr>
            <a:spLocks noGrp="1"/>
          </p:cNvSpPr>
          <p:nvPr>
            <p:ph type="title"/>
          </p:nvPr>
        </p:nvSpPr>
        <p:spPr>
          <a:xfrm>
            <a:off x="457200" y="274638"/>
            <a:ext cx="4186808" cy="562074"/>
          </a:xfrm>
        </p:spPr>
        <p:txBody>
          <a:bodyPr>
            <a:normAutofit fontScale="90000"/>
          </a:bodyPr>
          <a:lstStyle/>
          <a:p>
            <a:r>
              <a:rPr lang="zh-CN" altLang="en-US" dirty="0" smtClean="0"/>
              <a:t>历史八下第二单元</a:t>
            </a:r>
            <a:endParaRPr lang="zh-CN" altLang="en-US" dirty="0"/>
          </a:p>
        </p:txBody>
      </p:sp>
      <p:sp>
        <p:nvSpPr>
          <p:cNvPr id="5" name="矩形 4"/>
          <p:cNvSpPr/>
          <p:nvPr/>
        </p:nvSpPr>
        <p:spPr>
          <a:xfrm>
            <a:off x="611560" y="980728"/>
            <a:ext cx="1800200" cy="523220"/>
          </a:xfrm>
          <a:prstGeom prst="rect">
            <a:avLst/>
          </a:prstGeom>
        </p:spPr>
        <p:style>
          <a:lnRef idx="2">
            <a:schemeClr val="accent3"/>
          </a:lnRef>
          <a:fillRef idx="1">
            <a:schemeClr val="lt1"/>
          </a:fillRef>
          <a:effectRef idx="0">
            <a:schemeClr val="accent3"/>
          </a:effectRef>
          <a:fontRef idx="minor">
            <a:schemeClr val="dk1"/>
          </a:fontRef>
        </p:style>
        <p:txBody>
          <a:bodyPr wrap="square" lIns="91440" tIns="45720" rIns="91440" bIns="45720">
            <a:spAutoFit/>
          </a:bodyPr>
          <a:lstStyle/>
          <a:p>
            <a:r>
              <a:rPr lang="zh-CN" altLang="en-US" sz="28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真题回放</a:t>
            </a:r>
            <a:endParaRPr lang="zh-CN" altLang="en-US" sz="28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transition>
    <p:wedg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1844825"/>
            <a:ext cx="8534182" cy="4298820"/>
          </a:xfrm>
        </p:spPr>
        <p:txBody>
          <a:bodyPr>
            <a:normAutofit fontScale="92500" lnSpcReduction="20000"/>
          </a:bodyPr>
          <a:lstStyle/>
          <a:p>
            <a:r>
              <a:rPr lang="zh-CN" altLang="en-US" dirty="0" smtClean="0"/>
              <a:t>请回答</a:t>
            </a:r>
          </a:p>
          <a:p>
            <a:r>
              <a:rPr lang="zh-CN" altLang="en-US" dirty="0" smtClean="0"/>
              <a:t>（</a:t>
            </a:r>
            <a:r>
              <a:rPr lang="en-US" dirty="0" smtClean="0"/>
              <a:t>1</a:t>
            </a:r>
            <a:r>
              <a:rPr lang="zh-CN" altLang="en-US" dirty="0" smtClean="0"/>
              <a:t>）依据材料一结合所学知识回答：全国人民的“最高利益”指的是什么？（</a:t>
            </a:r>
            <a:r>
              <a:rPr lang="en-US" dirty="0" smtClean="0"/>
              <a:t>1</a:t>
            </a:r>
            <a:r>
              <a:rPr lang="zh-CN" altLang="en-US" dirty="0" smtClean="0"/>
              <a:t>分）党和政府为实现这个“最高利益”而编制的建设规划叫什么？（</a:t>
            </a:r>
            <a:r>
              <a:rPr lang="en-US" dirty="0" smtClean="0"/>
              <a:t>1</a:t>
            </a:r>
            <a:r>
              <a:rPr lang="zh-CN" altLang="en-US" dirty="0" smtClean="0"/>
              <a:t>分）</a:t>
            </a:r>
          </a:p>
          <a:p>
            <a:r>
              <a:rPr lang="zh-CN" altLang="en-US" dirty="0" smtClean="0"/>
              <a:t>（</a:t>
            </a:r>
            <a:r>
              <a:rPr lang="en-US" dirty="0" smtClean="0"/>
              <a:t>2</a:t>
            </a:r>
            <a:r>
              <a:rPr lang="zh-CN" altLang="en-US" dirty="0" smtClean="0"/>
              <a:t>）材料二中“我们十分兴奋的心情”因何而起？（</a:t>
            </a:r>
            <a:r>
              <a:rPr lang="en-US" dirty="0" smtClean="0"/>
              <a:t>2</a:t>
            </a:r>
            <a:r>
              <a:rPr lang="zh-CN" altLang="en-US" dirty="0" smtClean="0"/>
              <a:t>分）请指出“战略转变”前后，党的工作重心分别是什么？（</a:t>
            </a:r>
            <a:r>
              <a:rPr lang="en-US" dirty="0" smtClean="0"/>
              <a:t>2</a:t>
            </a:r>
            <a:r>
              <a:rPr lang="zh-CN" altLang="en-US" dirty="0" smtClean="0"/>
              <a:t>分）</a:t>
            </a:r>
          </a:p>
          <a:p>
            <a:r>
              <a:rPr lang="zh-CN" altLang="en-US" dirty="0" smtClean="0"/>
              <a:t>（</a:t>
            </a:r>
            <a:r>
              <a:rPr lang="en-US" dirty="0" smtClean="0"/>
              <a:t>3</a:t>
            </a:r>
            <a:r>
              <a:rPr lang="zh-CN" altLang="en-US" dirty="0" smtClean="0"/>
              <a:t>）结合材料三回答：为了改变农村落后的生产面貌，农民作出了何种尝试？（</a:t>
            </a:r>
            <a:r>
              <a:rPr lang="en-US" dirty="0" smtClean="0"/>
              <a:t>1</a:t>
            </a:r>
            <a:r>
              <a:rPr lang="zh-CN" altLang="en-US" dirty="0" smtClean="0"/>
              <a:t>分）通过这些尝试而逐步形成的农村改革制度叫什么？（</a:t>
            </a:r>
            <a:r>
              <a:rPr lang="en-US" dirty="0" smtClean="0"/>
              <a:t>1</a:t>
            </a:r>
            <a:r>
              <a:rPr lang="zh-CN" altLang="en-US" dirty="0" smtClean="0"/>
              <a:t>分）这种制度的全面推行，使农村发生了怎样的变化？（</a:t>
            </a:r>
            <a:r>
              <a:rPr lang="en-US" dirty="0" smtClean="0"/>
              <a:t>2</a:t>
            </a:r>
            <a:r>
              <a:rPr lang="zh-CN" altLang="en-US" dirty="0" smtClean="0"/>
              <a:t>分）</a:t>
            </a:r>
          </a:p>
          <a:p>
            <a:r>
              <a:rPr lang="zh-CN" altLang="en-US" dirty="0" smtClean="0"/>
              <a:t>（</a:t>
            </a:r>
            <a:r>
              <a:rPr lang="en-US" dirty="0" smtClean="0"/>
              <a:t>4</a:t>
            </a:r>
            <a:r>
              <a:rPr lang="zh-CN" altLang="en-US" dirty="0" smtClean="0"/>
              <a:t>）综合上述材料结合所学知识，请你为我国现代化经济建设建言献策。（</a:t>
            </a:r>
            <a:r>
              <a:rPr lang="en-US" dirty="0" smtClean="0"/>
              <a:t>2</a:t>
            </a:r>
            <a:r>
              <a:rPr lang="zh-CN" altLang="en-US" dirty="0" smtClean="0"/>
              <a:t>分）</a:t>
            </a:r>
          </a:p>
          <a:p>
            <a:endParaRPr lang="en-US" altLang="zh-CN" dirty="0" smtClean="0"/>
          </a:p>
        </p:txBody>
      </p:sp>
      <p:sp>
        <p:nvSpPr>
          <p:cNvPr id="2" name="标题 1"/>
          <p:cNvSpPr>
            <a:spLocks noGrp="1"/>
          </p:cNvSpPr>
          <p:nvPr>
            <p:ph type="title"/>
          </p:nvPr>
        </p:nvSpPr>
        <p:spPr>
          <a:xfrm>
            <a:off x="457200" y="274638"/>
            <a:ext cx="4186808" cy="562074"/>
          </a:xfrm>
        </p:spPr>
        <p:txBody>
          <a:bodyPr>
            <a:normAutofit fontScale="90000"/>
          </a:bodyPr>
          <a:lstStyle/>
          <a:p>
            <a:r>
              <a:rPr lang="zh-CN" altLang="en-US" dirty="0" smtClean="0"/>
              <a:t>历史八下第二单元</a:t>
            </a:r>
            <a:endParaRPr lang="zh-CN" altLang="en-US" dirty="0"/>
          </a:p>
        </p:txBody>
      </p:sp>
      <p:sp>
        <p:nvSpPr>
          <p:cNvPr id="5" name="矩形 4"/>
          <p:cNvSpPr/>
          <p:nvPr/>
        </p:nvSpPr>
        <p:spPr>
          <a:xfrm>
            <a:off x="611560" y="980728"/>
            <a:ext cx="1800200" cy="523220"/>
          </a:xfrm>
          <a:prstGeom prst="rect">
            <a:avLst/>
          </a:prstGeom>
        </p:spPr>
        <p:style>
          <a:lnRef idx="2">
            <a:schemeClr val="accent3"/>
          </a:lnRef>
          <a:fillRef idx="1">
            <a:schemeClr val="lt1"/>
          </a:fillRef>
          <a:effectRef idx="0">
            <a:schemeClr val="accent3"/>
          </a:effectRef>
          <a:fontRef idx="minor">
            <a:schemeClr val="dk1"/>
          </a:fontRef>
        </p:style>
        <p:txBody>
          <a:bodyPr wrap="square" lIns="91440" tIns="45720" rIns="91440" bIns="45720">
            <a:spAutoFit/>
          </a:bodyPr>
          <a:lstStyle/>
          <a:p>
            <a:r>
              <a:rPr lang="zh-CN" altLang="en-US" sz="28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真题回放</a:t>
            </a:r>
            <a:endParaRPr lang="zh-CN" altLang="en-US" sz="28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transition>
    <p:wedge/>
  </p:transition>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中教网4">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中教网4">
      <a:majorFont>
        <a:latin typeface="Arial"/>
        <a:ea typeface="宋体"/>
        <a:cs typeface=""/>
      </a:majorFont>
      <a:minorFont>
        <a:latin typeface="Arial"/>
        <a:ea typeface="宋体"/>
        <a:cs typeface=""/>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中教网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中教网4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中教网4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中教网4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中教网4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中教网4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中教网4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中教网4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中教网4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中教网4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中教网4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中教网4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TotalTime>
  <Words>1229</Words>
  <Application>Microsoft Office PowerPoint</Application>
  <PresentationFormat>全屏显示(4:3)</PresentationFormat>
  <Paragraphs>72</Paragraphs>
  <Slides>10</Slides>
  <Notes>0</Notes>
  <HiddenSlides>0</HiddenSlides>
  <MMClips>0</MMClips>
  <ScaleCrop>false</ScaleCrop>
  <HeadingPairs>
    <vt:vector size="4" baseType="variant">
      <vt:variant>
        <vt:lpstr>主题</vt:lpstr>
      </vt:variant>
      <vt:variant>
        <vt:i4>2</vt:i4>
      </vt:variant>
      <vt:variant>
        <vt:lpstr>幻灯片标题</vt:lpstr>
      </vt:variant>
      <vt:variant>
        <vt:i4>10</vt:i4>
      </vt:variant>
    </vt:vector>
  </HeadingPairs>
  <TitlesOfParts>
    <vt:vector size="12" baseType="lpstr">
      <vt:lpstr>中教网4</vt:lpstr>
      <vt:lpstr>聚合</vt:lpstr>
      <vt:lpstr>历史八下第二单元</vt:lpstr>
      <vt:lpstr>历史八下第二单元</vt:lpstr>
      <vt:lpstr>历史八下第二单元</vt:lpstr>
      <vt:lpstr>历史八下第二单元</vt:lpstr>
      <vt:lpstr>历史八下第二单元</vt:lpstr>
      <vt:lpstr>历史八下第二单元</vt:lpstr>
      <vt:lpstr>历史八下第二单元</vt:lpstr>
      <vt:lpstr>历史八下第二单元</vt:lpstr>
      <vt:lpstr>历史八下第二单元</vt:lpstr>
      <vt:lpstr>历史八下第二单元</vt:lpstr>
    </vt:vector>
  </TitlesOfParts>
  <Manager>www.xkb1.com</Manager>
  <Company>www.xkb1.com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www.xkb1.com</dc:title>
  <dc:subject>www.xkb1.com</dc:subject>
  <dc:creator>www.xkb1.com</dc:creator>
  <cp:keywords>www.xkb1.com</cp:keywords>
  <dc:description>www.xkb1.com</dc:description>
  <cp:lastModifiedBy>DBC</cp:lastModifiedBy>
  <cp:revision>50</cp:revision>
  <dcterms:modified xsi:type="dcterms:W3CDTF">2012-07-31T06:08:02Z</dcterms:modified>
  <cp:category>www.xkb1.com</cp:category>
</cp:coreProperties>
</file>